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81790C-7C46-4087-9053-774930A6315C}" type="datetimeFigureOut">
              <a:rPr lang="en-US" smtClean="0"/>
              <a:t>13-Sep-17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256878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81790C-7C46-4087-9053-774930A6315C}" type="datetimeFigureOut">
              <a:rPr lang="en-US" smtClean="0"/>
              <a:t>13-Sep-17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397586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81790C-7C46-4087-9053-774930A6315C}" type="datetimeFigureOut">
              <a:rPr lang="en-US" smtClean="0"/>
              <a:t>13-Sep-17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222308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81790C-7C46-4087-9053-774930A6315C}" type="datetimeFigureOut">
              <a:rPr lang="en-US" smtClean="0"/>
              <a:t>13-Sep-17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228739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1790C-7C46-4087-9053-774930A6315C}" type="datetimeFigureOut">
              <a:rPr lang="en-US" smtClean="0"/>
              <a:t>13-Sep-17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836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81790C-7C46-4087-9053-774930A6315C}" type="datetimeFigureOut">
              <a:rPr lang="en-US" smtClean="0"/>
              <a:t>13-Sep-17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34578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81790C-7C46-4087-9053-774930A6315C}" type="datetimeFigureOut">
              <a:rPr lang="en-US" smtClean="0"/>
              <a:t>13-Sep-17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92293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81790C-7C46-4087-9053-774930A6315C}" type="datetimeFigureOut">
              <a:rPr lang="en-US" smtClean="0"/>
              <a:t>13-Sep-17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70619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1790C-7C46-4087-9053-774930A6315C}" type="datetimeFigureOut">
              <a:rPr lang="en-US" smtClean="0"/>
              <a:t>13-Sep-17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140775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790C-7C46-4087-9053-774930A6315C}" type="datetimeFigureOut">
              <a:rPr lang="en-US" smtClean="0"/>
              <a:t>13-Sep-17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100522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790C-7C46-4087-9053-774930A6315C}" type="datetimeFigureOut">
              <a:rPr lang="en-US" smtClean="0"/>
              <a:t>13-Sep-17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41437-91A7-45FB-9861-440C59A62719}" type="slidenum">
              <a:rPr lang="en-US" smtClean="0"/>
              <a:t>‹#›</a:t>
            </a:fld>
            <a:endParaRPr lang="en-US"/>
          </a:p>
        </p:txBody>
      </p:sp>
    </p:spTree>
    <p:extLst>
      <p:ext uri="{BB962C8B-B14F-4D97-AF65-F5344CB8AC3E}">
        <p14:creationId xmlns:p14="http://schemas.microsoft.com/office/powerpoint/2010/main" val="1422802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790C-7C46-4087-9053-774930A6315C}" type="datetimeFigureOut">
              <a:rPr lang="en-US" smtClean="0"/>
              <a:t>13-Sep-17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41437-91A7-45FB-9861-440C59A62719}" type="slidenum">
              <a:rPr lang="en-US" smtClean="0"/>
              <a:t>‹#›</a:t>
            </a:fld>
            <a:endParaRPr lang="en-US"/>
          </a:p>
        </p:txBody>
      </p:sp>
    </p:spTree>
    <p:extLst>
      <p:ext uri="{BB962C8B-B14F-4D97-AF65-F5344CB8AC3E}">
        <p14:creationId xmlns:p14="http://schemas.microsoft.com/office/powerpoint/2010/main" val="199830093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35" y="365125"/>
            <a:ext cx="11681925" cy="1325563"/>
          </a:xfrm>
        </p:spPr>
        <p:txBody>
          <a:bodyPr>
            <a:normAutofit fontScale="90000"/>
          </a:bodyPr>
          <a:lstStyle/>
          <a:p>
            <a:pPr algn="ctr"/>
            <a:r>
              <a:rPr lang="en-US" sz="3200" dirty="0" smtClean="0"/>
              <a:t>Some sources of Weather Data</a:t>
            </a:r>
            <a:r>
              <a:rPr lang="en-US" sz="3200" dirty="0"/>
              <a:t/>
            </a:r>
            <a:br>
              <a:rPr lang="en-US" sz="3200" dirty="0"/>
            </a:br>
            <a:r>
              <a:rPr lang="en-US" sz="3200" dirty="0" smtClean="0"/>
              <a:t> Before Prep signal	 (i.e. for fee)               RRS41 &amp; Case 120 Legal During Racing</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4891741"/>
              </p:ext>
            </p:extLst>
          </p:nvPr>
        </p:nvGraphicFramePr>
        <p:xfrm>
          <a:off x="838200" y="1825625"/>
          <a:ext cx="10515600" cy="4220534"/>
        </p:xfrm>
        <a:graphic>
          <a:graphicData uri="http://schemas.openxmlformats.org/drawingml/2006/table">
            <a:tbl>
              <a:tblPr firstRow="1" bandRow="1">
                <a:tableStyleId>{5C22544A-7EE6-4342-B048-85BDC9FD1C3A}</a:tableStyleId>
              </a:tblPr>
              <a:tblGrid>
                <a:gridCol w="5257800"/>
                <a:gridCol w="5257800"/>
              </a:tblGrid>
              <a:tr h="3467334">
                <a:tc>
                  <a:txBody>
                    <a:bodyPr/>
                    <a:lstStyle/>
                    <a:p>
                      <a:r>
                        <a:rPr lang="en-US" dirty="0" err="1" smtClean="0"/>
                        <a:t>SailFlow</a:t>
                      </a:r>
                      <a:r>
                        <a:rPr lang="en-US" baseline="0" dirty="0" smtClean="0"/>
                        <a:t> pro</a:t>
                      </a:r>
                      <a:r>
                        <a:rPr lang="en-US" dirty="0" smtClean="0"/>
                        <a:t> WF WRF (.02)</a:t>
                      </a:r>
                    </a:p>
                    <a:p>
                      <a:r>
                        <a:rPr lang="en-US" dirty="0" err="1" smtClean="0"/>
                        <a:t>SailFlow</a:t>
                      </a:r>
                      <a:r>
                        <a:rPr lang="en-US" dirty="0" smtClean="0"/>
                        <a:t> pro HRRR (.027), hourly update</a:t>
                      </a:r>
                    </a:p>
                    <a:p>
                      <a:pPr lvl="0"/>
                      <a:r>
                        <a:rPr lang="en-US" dirty="0" err="1" smtClean="0"/>
                        <a:t>SailFlow</a:t>
                      </a:r>
                      <a:r>
                        <a:rPr lang="en-US" dirty="0" smtClean="0"/>
                        <a:t> pro Observations </a:t>
                      </a:r>
                    </a:p>
                    <a:p>
                      <a:pPr lvl="1"/>
                      <a:r>
                        <a:rPr lang="en-US" dirty="0" smtClean="0"/>
                        <a:t>Anita, TI (L6), Blunt, Aquatic Park (1), Berkeley Marina, Royce Beach Toll</a:t>
                      </a:r>
                    </a:p>
                    <a:p>
                      <a:r>
                        <a:rPr lang="en-US" dirty="0" smtClean="0"/>
                        <a:t>PWE (.01), 12</a:t>
                      </a:r>
                      <a:r>
                        <a:rPr lang="en-US" baseline="0" dirty="0" smtClean="0"/>
                        <a:t> hour update  (0000 and 1200 PDT)</a:t>
                      </a:r>
                      <a:endParaRPr lang="en-US" dirty="0" smtClean="0"/>
                    </a:p>
                    <a:p>
                      <a:r>
                        <a:rPr lang="en-US" dirty="0" smtClean="0"/>
                        <a:t>PWG (.01), 12 hour update  (0945</a:t>
                      </a:r>
                      <a:r>
                        <a:rPr lang="en-US" baseline="0" dirty="0" smtClean="0"/>
                        <a:t> and 2145 PDT)</a:t>
                      </a:r>
                      <a:endParaRPr lang="en-US" dirty="0" smtClean="0"/>
                    </a:p>
                    <a:p>
                      <a:pPr lvl="0"/>
                      <a:r>
                        <a:rPr lang="en-US" dirty="0" err="1" smtClean="0"/>
                        <a:t>SailFlow</a:t>
                      </a:r>
                      <a:r>
                        <a:rPr lang="en-US" dirty="0" smtClean="0"/>
                        <a:t> pro current model</a:t>
                      </a:r>
                    </a:p>
                    <a:p>
                      <a:pPr lvl="0"/>
                      <a:r>
                        <a:rPr lang="en-US" dirty="0" err="1" smtClean="0"/>
                        <a:t>Tidetech</a:t>
                      </a:r>
                      <a:r>
                        <a:rPr lang="en-US" dirty="0" smtClean="0"/>
                        <a:t> current model (.001), </a:t>
                      </a:r>
                      <a:r>
                        <a:rPr lang="en-US" smtClean="0"/>
                        <a:t>check </a:t>
                      </a:r>
                      <a:r>
                        <a:rPr lang="en-US" smtClean="0"/>
                        <a:t>timing to NOAA</a:t>
                      </a:r>
                      <a:endParaRPr lang="en-US" dirty="0" smtClean="0"/>
                    </a:p>
                    <a:p>
                      <a:pPr lvl="0"/>
                      <a:r>
                        <a:rPr lang="en-US" dirty="0" smtClean="0"/>
                        <a:t>Satellite imagery </a:t>
                      </a:r>
                    </a:p>
                    <a:p>
                      <a:pPr lvl="1"/>
                      <a:r>
                        <a:rPr lang="en-US" sz="1600" dirty="0" smtClean="0"/>
                        <a:t>IR</a:t>
                      </a:r>
                      <a:r>
                        <a:rPr lang="en-US" sz="1600" baseline="0" dirty="0" smtClean="0"/>
                        <a:t> is best for convection</a:t>
                      </a:r>
                    </a:p>
                    <a:p>
                      <a:pPr lvl="1"/>
                      <a:r>
                        <a:rPr lang="en-US" sz="1600" baseline="0" dirty="0" smtClean="0"/>
                        <a:t>Looped images from geo satellites, not APT</a:t>
                      </a:r>
                    </a:p>
                    <a:p>
                      <a:pPr lvl="1"/>
                      <a:r>
                        <a:rPr lang="en-US" sz="1600" baseline="0" dirty="0" smtClean="0"/>
                        <a:t>Adrena provides terrific overlay on grib data</a:t>
                      </a:r>
                      <a:r>
                        <a:rPr lang="en-US" sz="1600" baseline="0" dirty="0" smtClean="0"/>
                        <a:t>.</a:t>
                      </a:r>
                    </a:p>
                    <a:p>
                      <a:pPr lvl="0"/>
                      <a:r>
                        <a:rPr lang="en-US" baseline="0" dirty="0" smtClean="0"/>
                        <a:t>Sailtactics.com,   wind and current,  Mike Dvorak</a:t>
                      </a:r>
                      <a:endParaRPr lang="en-US" dirty="0"/>
                    </a:p>
                  </a:txBody>
                  <a:tcPr/>
                </a:tc>
                <a:tc>
                  <a:txBody>
                    <a:bodyPr/>
                    <a:lstStyle/>
                    <a:p>
                      <a:r>
                        <a:rPr lang="en-US" dirty="0" smtClean="0"/>
                        <a:t>HRRR</a:t>
                      </a:r>
                      <a:r>
                        <a:rPr lang="en-US" baseline="0" dirty="0" smtClean="0"/>
                        <a:t> from Saildocs (.027)</a:t>
                      </a:r>
                    </a:p>
                    <a:p>
                      <a:pPr lvl="1"/>
                      <a:r>
                        <a:rPr lang="en-US" baseline="0" dirty="0" smtClean="0"/>
                        <a:t>Updated ~ 35 min after each hour</a:t>
                      </a:r>
                    </a:p>
                    <a:p>
                      <a:pPr lvl="0"/>
                      <a:r>
                        <a:rPr lang="en-US" baseline="0" dirty="0" err="1" smtClean="0"/>
                        <a:t>SailFlow</a:t>
                      </a:r>
                      <a:r>
                        <a:rPr lang="en-US" baseline="0" dirty="0" smtClean="0"/>
                        <a:t> Observations via free account</a:t>
                      </a:r>
                    </a:p>
                    <a:p>
                      <a:pPr lvl="1"/>
                      <a:r>
                        <a:rPr lang="en-US" baseline="0" dirty="0" smtClean="0"/>
                        <a:t>GGB, CG pier, Pier 1?, Oakland, Marina District?, TI (10</a:t>
                      </a:r>
                      <a:r>
                        <a:rPr lang="en-US" baseline="30000" dirty="0" smtClean="0"/>
                        <a:t>th</a:t>
                      </a:r>
                      <a:r>
                        <a:rPr lang="en-US" baseline="0" dirty="0" smtClean="0"/>
                        <a:t> </a:t>
                      </a:r>
                      <a:r>
                        <a:rPr lang="en-US" baseline="0" dirty="0" err="1" smtClean="0"/>
                        <a:t>st</a:t>
                      </a:r>
                      <a:r>
                        <a:rPr lang="en-US" baseline="0" dirty="0" smtClean="0"/>
                        <a:t>)?.   (? = sketchy data)</a:t>
                      </a:r>
                    </a:p>
                    <a:p>
                      <a:pPr lvl="0"/>
                      <a:r>
                        <a:rPr lang="en-US" baseline="0" dirty="0" smtClean="0"/>
                        <a:t>NOAA Ready site</a:t>
                      </a:r>
                    </a:p>
                    <a:p>
                      <a:pPr lvl="1"/>
                      <a:r>
                        <a:rPr lang="en-US" baseline="0" dirty="0" smtClean="0"/>
                        <a:t>HRRR chart (.027), 850mb/10m temps, CAPE, LFTX, Skew-T     hourly updates</a:t>
                      </a:r>
                    </a:p>
                    <a:p>
                      <a:pPr lvl="0"/>
                      <a:r>
                        <a:rPr lang="en-US" baseline="0" dirty="0" smtClean="0"/>
                        <a:t>Weather radar (lots of free sites)</a:t>
                      </a:r>
                    </a:p>
                    <a:p>
                      <a:pPr lvl="1"/>
                      <a:endParaRPr lang="en-US" baseline="0" dirty="0" smtClean="0"/>
                    </a:p>
                    <a:p>
                      <a:endParaRPr lang="en-US" dirty="0"/>
                    </a:p>
                  </a:txBody>
                  <a:tcPr/>
                </a:tc>
              </a:tr>
              <a:tr h="380054">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2167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Vertical Stability,  </a:t>
            </a:r>
            <a:r>
              <a:rPr lang="en-US" dirty="0" err="1" smtClean="0"/>
              <a:t>seabreeze</a:t>
            </a:r>
            <a:r>
              <a:rPr lang="en-US" dirty="0" smtClean="0"/>
              <a:t> potential, squalls/thunderstorm potential offshore.</a:t>
            </a:r>
            <a:br>
              <a:rPr lang="en-US" dirty="0" smtClean="0"/>
            </a:br>
            <a:endParaRPr lang="en-US" dirty="0"/>
          </a:p>
        </p:txBody>
      </p:sp>
      <p:sp>
        <p:nvSpPr>
          <p:cNvPr id="3" name="Content Placeholder 2"/>
          <p:cNvSpPr>
            <a:spLocks noGrp="1"/>
          </p:cNvSpPr>
          <p:nvPr>
            <p:ph idx="1"/>
          </p:nvPr>
        </p:nvSpPr>
        <p:spPr>
          <a:xfrm>
            <a:off x="838200" y="1825624"/>
            <a:ext cx="10515600" cy="5032375"/>
          </a:xfrm>
        </p:spPr>
        <p:txBody>
          <a:bodyPr/>
          <a:lstStyle/>
          <a:p>
            <a:r>
              <a:rPr lang="en-US" dirty="0" smtClean="0"/>
              <a:t>CAPE  (convective available potential energy)  (&gt;1000 gets interesting)</a:t>
            </a:r>
          </a:p>
          <a:p>
            <a:r>
              <a:rPr lang="en-US" dirty="0" smtClean="0"/>
              <a:t>LFTX   (lifting index)   (&lt; -2 gets interesting)</a:t>
            </a:r>
          </a:p>
          <a:p>
            <a:r>
              <a:rPr lang="en-US" dirty="0" smtClean="0"/>
              <a:t>Surface temp-850mb temp  (&gt; 7 deg C gets interesting)  </a:t>
            </a:r>
          </a:p>
          <a:p>
            <a:r>
              <a:rPr lang="en-US" dirty="0" smtClean="0"/>
              <a:t>Skew-T plots</a:t>
            </a:r>
          </a:p>
          <a:p>
            <a:r>
              <a:rPr lang="en-US" dirty="0" smtClean="0"/>
              <a:t>Satellite imagery </a:t>
            </a:r>
            <a:r>
              <a:rPr lang="en-US" dirty="0" err="1" smtClean="0"/>
              <a:t>esp</a:t>
            </a:r>
            <a:r>
              <a:rPr lang="en-US" dirty="0" smtClean="0"/>
              <a:t> IR (terrific offshore to detect squalls, when legal)</a:t>
            </a:r>
          </a:p>
          <a:p>
            <a:r>
              <a:rPr lang="en-US" dirty="0" smtClean="0"/>
              <a:t>Mesoscale models (HRRR is stunning, US only, free, legal anytime via Saildocs or NOAA Ready, hourly updates, essential)</a:t>
            </a:r>
          </a:p>
          <a:p>
            <a:r>
              <a:rPr lang="en-US" dirty="0" smtClean="0"/>
              <a:t>Watch vertical stability in Lodi (38.25   -121.25 decimal deg)</a:t>
            </a:r>
          </a:p>
        </p:txBody>
      </p:sp>
    </p:spTree>
    <p:extLst>
      <p:ext uri="{BB962C8B-B14F-4D97-AF65-F5344CB8AC3E}">
        <p14:creationId xmlns:p14="http://schemas.microsoft.com/office/powerpoint/2010/main" val="217009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meteoro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0016" y="0"/>
            <a:ext cx="6056649" cy="6877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05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meteoro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6044" y="0"/>
            <a:ext cx="603991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07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1455576"/>
          </a:xfrm>
        </p:spPr>
        <p:txBody>
          <a:bodyPr>
            <a:noAutofit/>
          </a:bodyPr>
          <a:lstStyle/>
          <a:p>
            <a:r>
              <a:rPr lang="en-US" sz="3200" b="1" dirty="0" smtClean="0"/>
              <a:t>NEVER trust “rules of thumb”.  Race in the wind and current that you’ve got.   Some example Rules of Thumb:</a:t>
            </a:r>
            <a:endParaRPr lang="en-US" sz="3200" b="1" dirty="0"/>
          </a:p>
        </p:txBody>
      </p:sp>
      <p:sp>
        <p:nvSpPr>
          <p:cNvPr id="3" name="Content Placeholder 2"/>
          <p:cNvSpPr>
            <a:spLocks noGrp="1"/>
          </p:cNvSpPr>
          <p:nvPr>
            <p:ph idx="1"/>
          </p:nvPr>
        </p:nvSpPr>
        <p:spPr>
          <a:xfrm>
            <a:off x="838200" y="1079500"/>
            <a:ext cx="10515600" cy="5778499"/>
          </a:xfrm>
        </p:spPr>
        <p:txBody>
          <a:bodyPr>
            <a:normAutofit fontScale="85000" lnSpcReduction="20000"/>
          </a:bodyPr>
          <a:lstStyle/>
          <a:p>
            <a:r>
              <a:rPr lang="en-US" dirty="0" smtClean="0"/>
              <a:t>Overall Observations:</a:t>
            </a:r>
          </a:p>
          <a:p>
            <a:pPr lvl="1"/>
            <a:r>
              <a:rPr lang="en-US" dirty="0" smtClean="0"/>
              <a:t>Ebb starts on Blunt at same time as on City Front (i.e. at Max Flood), W of Blunt can be dangerous.</a:t>
            </a:r>
          </a:p>
          <a:p>
            <a:pPr lvl="1"/>
            <a:r>
              <a:rPr lang="en-US" dirty="0" smtClean="0"/>
              <a:t>In S wind play N,  In N Wind play S</a:t>
            </a:r>
          </a:p>
          <a:p>
            <a:pPr lvl="1"/>
            <a:r>
              <a:rPr lang="en-US" dirty="0" smtClean="0"/>
              <a:t>Take notes on current charts, keep them forever.</a:t>
            </a:r>
          </a:p>
          <a:p>
            <a:r>
              <a:rPr lang="en-US" dirty="0" smtClean="0"/>
              <a:t>Beats</a:t>
            </a:r>
          </a:p>
          <a:p>
            <a:pPr lvl="1"/>
            <a:r>
              <a:rPr lang="en-US" dirty="0" smtClean="0"/>
              <a:t>Blunt is ok early in Ebb, except if big flood then </a:t>
            </a:r>
            <a:r>
              <a:rPr lang="en-US" dirty="0" err="1" smtClean="0"/>
              <a:t>nfg</a:t>
            </a:r>
            <a:endParaRPr lang="en-US" dirty="0" smtClean="0"/>
          </a:p>
          <a:p>
            <a:pPr lvl="1"/>
            <a:r>
              <a:rPr lang="en-US" dirty="0" smtClean="0"/>
              <a:t>From TI to cone, go close to TI, tack when past W corner</a:t>
            </a:r>
          </a:p>
          <a:p>
            <a:pPr lvl="1"/>
            <a:r>
              <a:rPr lang="en-US" dirty="0" smtClean="0"/>
              <a:t>Cone works until 1 hour after max flood, if L wind, lay along face, if R wind or traffic jam head to Aquatic before the face.</a:t>
            </a:r>
          </a:p>
          <a:p>
            <a:pPr lvl="1"/>
            <a:r>
              <a:rPr lang="en-US" dirty="0" smtClean="0"/>
              <a:t>Use City Front after max flood, go wider as ebb spreads, go wider in traffic to reduce ducks</a:t>
            </a:r>
          </a:p>
          <a:p>
            <a:pPr lvl="1"/>
            <a:r>
              <a:rPr lang="en-US" dirty="0"/>
              <a:t>Mid ebb, when wide current, nice </a:t>
            </a:r>
            <a:r>
              <a:rPr lang="en-US" dirty="0" smtClean="0"/>
              <a:t>shift going </a:t>
            </a:r>
            <a:r>
              <a:rPr lang="en-US" dirty="0"/>
              <a:t>into rounded part of City </a:t>
            </a:r>
            <a:r>
              <a:rPr lang="en-US" dirty="0" smtClean="0"/>
              <a:t>Front</a:t>
            </a:r>
          </a:p>
          <a:p>
            <a:pPr lvl="1"/>
            <a:r>
              <a:rPr lang="en-US" dirty="0" smtClean="0"/>
              <a:t>N of Alcatraz works so long as there is still ebb there, until 2 hours before max flood.</a:t>
            </a:r>
          </a:p>
          <a:p>
            <a:pPr lvl="1"/>
            <a:r>
              <a:rPr lang="en-US" dirty="0" smtClean="0"/>
              <a:t>Circle: go left in morning (</a:t>
            </a:r>
            <a:r>
              <a:rPr lang="en-US" dirty="0" err="1" smtClean="0"/>
              <a:t>esp</a:t>
            </a:r>
            <a:r>
              <a:rPr lang="en-US" dirty="0" smtClean="0"/>
              <a:t> in flood).  When the vertical wind twist stops then go right.  (Useful trick in lots of places.)</a:t>
            </a:r>
          </a:p>
          <a:p>
            <a:r>
              <a:rPr lang="en-US" dirty="0" smtClean="0"/>
              <a:t>Reaches</a:t>
            </a:r>
          </a:p>
          <a:p>
            <a:pPr lvl="1"/>
            <a:r>
              <a:rPr lang="en-US" dirty="0" smtClean="0"/>
              <a:t>Harding to Blossom, only go to leeward of Alcatraz if you can’t fetch.</a:t>
            </a:r>
          </a:p>
          <a:p>
            <a:r>
              <a:rPr lang="en-US" dirty="0" smtClean="0"/>
              <a:t>Runs</a:t>
            </a:r>
          </a:p>
          <a:p>
            <a:pPr lvl="1"/>
            <a:r>
              <a:rPr lang="en-US" dirty="0" smtClean="0"/>
              <a:t>In ebb, close to Alcatraz, leave to </a:t>
            </a:r>
            <a:r>
              <a:rPr lang="en-US" dirty="0" err="1" smtClean="0"/>
              <a:t>stbd</a:t>
            </a:r>
            <a:r>
              <a:rPr lang="en-US" dirty="0" smtClean="0"/>
              <a:t>, then jibe</a:t>
            </a:r>
          </a:p>
          <a:p>
            <a:pPr lvl="1"/>
            <a:r>
              <a:rPr lang="en-US" dirty="0" smtClean="0"/>
              <a:t>Good lanes of wind down beach, but watch hole DW of Club</a:t>
            </a:r>
          </a:p>
          <a:p>
            <a:pPr lvl="1"/>
            <a:endParaRPr lang="en-US" dirty="0"/>
          </a:p>
          <a:p>
            <a:pPr marL="457200" lvl="1" indent="0">
              <a:buNone/>
            </a:pPr>
            <a:endParaRPr lang="en-US" dirty="0"/>
          </a:p>
        </p:txBody>
      </p:sp>
    </p:spTree>
    <p:extLst>
      <p:ext uri="{BB962C8B-B14F-4D97-AF65-F5344CB8AC3E}">
        <p14:creationId xmlns:p14="http://schemas.microsoft.com/office/powerpoint/2010/main" val="263505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URL’s and Email requests:</a:t>
            </a:r>
            <a:endParaRPr lang="en-US" dirty="0"/>
          </a:p>
        </p:txBody>
      </p:sp>
      <p:sp>
        <p:nvSpPr>
          <p:cNvPr id="3" name="Content Placeholder 2"/>
          <p:cNvSpPr>
            <a:spLocks noGrp="1"/>
          </p:cNvSpPr>
          <p:nvPr>
            <p:ph idx="1"/>
          </p:nvPr>
        </p:nvSpPr>
        <p:spPr>
          <a:xfrm>
            <a:off x="266700" y="711200"/>
            <a:ext cx="11734800" cy="6146799"/>
          </a:xfrm>
        </p:spPr>
        <p:txBody>
          <a:bodyPr>
            <a:noAutofit/>
          </a:bodyPr>
          <a:lstStyle/>
          <a:p>
            <a:r>
              <a:rPr lang="en-US" sz="2400" dirty="0" smtClean="0"/>
              <a:t>Send an email to:   “query@saildocs.com”      The subject line doesn’t matter,  include one of the following lines.  Send one per email to keep it simple but multiple lines are accepted.  Will get response within seconds.  Free and legal while racing.</a:t>
            </a:r>
          </a:p>
          <a:p>
            <a:pPr lvl="1"/>
            <a:r>
              <a:rPr lang="en-US" sz="1800" dirty="0" smtClean="0"/>
              <a:t>send </a:t>
            </a:r>
            <a:r>
              <a:rPr lang="en-US" sz="1800" dirty="0" err="1" smtClean="0"/>
              <a:t>gribmodels</a:t>
            </a:r>
            <a:endParaRPr lang="en-US" sz="1800" dirty="0" smtClean="0"/>
          </a:p>
          <a:p>
            <a:pPr lvl="2"/>
            <a:r>
              <a:rPr lang="en-US" sz="1600" dirty="0" smtClean="0"/>
              <a:t>This provides a list of models and parameters</a:t>
            </a:r>
          </a:p>
          <a:p>
            <a:pPr lvl="1"/>
            <a:r>
              <a:rPr lang="en-US" sz="2000" dirty="0"/>
              <a:t>s</a:t>
            </a:r>
            <a:r>
              <a:rPr lang="en-US" sz="2000" dirty="0" smtClean="0"/>
              <a:t>end </a:t>
            </a:r>
            <a:r>
              <a:rPr lang="en-US" sz="2000" dirty="0" err="1" smtClean="0"/>
              <a:t>gribinfo</a:t>
            </a:r>
            <a:endParaRPr lang="en-US" sz="2000" dirty="0" smtClean="0"/>
          </a:p>
          <a:p>
            <a:pPr lvl="2"/>
            <a:r>
              <a:rPr lang="en-US" sz="1600" dirty="0" smtClean="0"/>
              <a:t>This provides background information on grib retrieval from saildocs</a:t>
            </a:r>
          </a:p>
          <a:p>
            <a:pPr lvl="1"/>
            <a:r>
              <a:rPr lang="en-US" sz="1800" dirty="0"/>
              <a:t>send HRRR:39N,37N,123W,121W|0.02,0.02|0,1..</a:t>
            </a:r>
            <a:r>
              <a:rPr lang="en-US" sz="1800" dirty="0" smtClean="0"/>
              <a:t>24|WIND,LFTX,CAPE,RAIN</a:t>
            </a:r>
          </a:p>
          <a:p>
            <a:pPr lvl="2"/>
            <a:r>
              <a:rPr lang="en-US" sz="1400" dirty="0" smtClean="0"/>
              <a:t>This provides an HRRR grib file for SF Bay and Central Valley, available hourly at 40 minutes after every hour.  H0 time will be 1h40m prior.  Forecasts hourly through H18.  Free and legal under RRS41 and Case 120.  Grib file viewable by Expedition, Adrena, </a:t>
            </a:r>
            <a:r>
              <a:rPr lang="en-US" sz="1400" dirty="0" err="1" smtClean="0"/>
              <a:t>DfW</a:t>
            </a:r>
            <a:r>
              <a:rPr lang="en-US" sz="1400" dirty="0" smtClean="0"/>
              <a:t>, </a:t>
            </a:r>
            <a:r>
              <a:rPr lang="en-US" sz="1400" dirty="0" err="1" smtClean="0"/>
              <a:t>Macsea</a:t>
            </a:r>
            <a:r>
              <a:rPr lang="en-US" sz="1400" dirty="0" smtClean="0"/>
              <a:t>, </a:t>
            </a:r>
            <a:r>
              <a:rPr lang="en-US" sz="1400" dirty="0" err="1" smtClean="0"/>
              <a:t>Viewfax</a:t>
            </a:r>
            <a:r>
              <a:rPr lang="en-US" sz="1400" dirty="0" smtClean="0"/>
              <a:t> (free), and lots of other programs.</a:t>
            </a:r>
          </a:p>
          <a:p>
            <a:pPr lvl="1"/>
            <a:r>
              <a:rPr lang="en-US" sz="1800" dirty="0"/>
              <a:t>sub HRRR:39N,37N,123W,121W|0.02,0.02|0,1..24|WIND,LFTX,CAPE,RAIN Days=3 interval=1 </a:t>
            </a:r>
            <a:r>
              <a:rPr lang="en-US" sz="1800" dirty="0" smtClean="0"/>
              <a:t>time=00:40</a:t>
            </a:r>
          </a:p>
          <a:p>
            <a:pPr lvl="2"/>
            <a:r>
              <a:rPr lang="en-US" sz="1400" dirty="0" smtClean="0"/>
              <a:t>This will cause you to receive an hourly grib file from HRRR, forty minutes after every hour, for three days.  Cancellable any time by reading the footer on the email.</a:t>
            </a:r>
          </a:p>
          <a:p>
            <a:r>
              <a:rPr lang="en-US" sz="2400" dirty="0"/>
              <a:t>NOAA Ready site:    https://</a:t>
            </a:r>
            <a:r>
              <a:rPr lang="en-US" sz="2400" dirty="0" smtClean="0"/>
              <a:t>www.ready.noaa.gov/READYcmet.php</a:t>
            </a:r>
          </a:p>
          <a:p>
            <a:pPr lvl="1"/>
            <a:r>
              <a:rPr lang="en-US" sz="1800" dirty="0"/>
              <a:t>S</a:t>
            </a:r>
            <a:r>
              <a:rPr lang="en-US" sz="1800" dirty="0" smtClean="0"/>
              <a:t>ource of HRRR forecast wind charts, Skew-T soundings, 850mb/10m temps, HRRR spot forecasts, CAPE, LFTX</a:t>
            </a:r>
          </a:p>
          <a:p>
            <a:pPr lvl="1"/>
            <a:r>
              <a:rPr lang="en-US" sz="1800" dirty="0" smtClean="0"/>
              <a:t>User interface takes some practice.  Hostile for sailors, familiar for meteorologists.  Fast, free, legal, with hourly updates.</a:t>
            </a:r>
            <a:endParaRPr lang="en-US" sz="1800" dirty="0"/>
          </a:p>
          <a:p>
            <a:endParaRPr lang="en-US" sz="3200" dirty="0" smtClean="0"/>
          </a:p>
          <a:p>
            <a:endParaRPr lang="en-US" sz="3200" dirty="0" smtClean="0"/>
          </a:p>
          <a:p>
            <a:pPr lvl="1"/>
            <a:endParaRPr lang="en-US" sz="2800" dirty="0"/>
          </a:p>
          <a:p>
            <a:pPr lvl="1"/>
            <a:endParaRPr lang="en-US" sz="2800" dirty="0"/>
          </a:p>
        </p:txBody>
      </p:sp>
    </p:spTree>
    <p:extLst>
      <p:ext uri="{BB962C8B-B14F-4D97-AF65-F5344CB8AC3E}">
        <p14:creationId xmlns:p14="http://schemas.microsoft.com/office/powerpoint/2010/main" val="1126555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5623"/>
          </a:xfrm>
        </p:spPr>
        <p:txBody>
          <a:bodyPr>
            <a:normAutofit fontScale="90000"/>
          </a:bodyPr>
          <a:lstStyle/>
          <a:p>
            <a:r>
              <a:rPr lang="en-US" dirty="0"/>
              <a:t>All of this stuff is posted at:</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smtClean="0"/>
              <a:t>Honeynav.com     Under the “articles” category, </a:t>
            </a:r>
            <a:r>
              <a:rPr lang="en-US" smtClean="0"/>
              <a:t>as:  “SF</a:t>
            </a:r>
            <a:r>
              <a:rPr lang="en-US" dirty="0" smtClean="0"/>
              <a:t> Bay Weather Tips” article.</a:t>
            </a:r>
            <a:endParaRPr lang="en-US" dirty="0"/>
          </a:p>
        </p:txBody>
      </p:sp>
    </p:spTree>
    <p:extLst>
      <p:ext uri="{BB962C8B-B14F-4D97-AF65-F5344CB8AC3E}">
        <p14:creationId xmlns:p14="http://schemas.microsoft.com/office/powerpoint/2010/main" val="2315778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599</TotalTime>
  <Words>795</Words>
  <Application>Microsoft Office PowerPoint</Application>
  <PresentationFormat>Widescreen</PresentationFormat>
  <Paragraphs>65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Some sources of Weather Data  Before Prep signal  (i.e. for fee)               RRS41 &amp; Case 120 Legal During Racing</vt:lpstr>
      <vt:lpstr>Vertical Stability,  seabreeze potential, squalls/thunderstorm potential offshore. </vt:lpstr>
      <vt:lpstr>PowerPoint Presentation</vt:lpstr>
      <vt:lpstr>PowerPoint Presentation</vt:lpstr>
      <vt:lpstr>NEVER trust “rules of thumb”.  Race in the wind and current that you’ve got.   Some example Rules of Thumb:</vt:lpstr>
      <vt:lpstr>URL’s and Email requests:</vt:lpstr>
      <vt:lpstr>All of this stuff is posted at: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before prep     ok during racing</dc:title>
  <dc:creator>Stan</dc:creator>
  <cp:lastModifiedBy>Stan</cp:lastModifiedBy>
  <cp:revision>34</cp:revision>
  <dcterms:created xsi:type="dcterms:W3CDTF">2017-09-11T23:28:19Z</dcterms:created>
  <dcterms:modified xsi:type="dcterms:W3CDTF">2017-09-14T05:47:12Z</dcterms:modified>
</cp:coreProperties>
</file>