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72" r:id="rId5"/>
    <p:sldId id="262" r:id="rId6"/>
    <p:sldId id="278" r:id="rId7"/>
    <p:sldId id="279" r:id="rId8"/>
    <p:sldId id="261" r:id="rId9"/>
    <p:sldId id="273" r:id="rId10"/>
    <p:sldId id="267" r:id="rId11"/>
    <p:sldId id="275" r:id="rId12"/>
    <p:sldId id="259" r:id="rId13"/>
    <p:sldId id="277" r:id="rId14"/>
    <p:sldId id="263" r:id="rId15"/>
    <p:sldId id="265" r:id="rId16"/>
    <p:sldId id="276" r:id="rId17"/>
    <p:sldId id="264" r:id="rId18"/>
    <p:sldId id="266" r:id="rId19"/>
    <p:sldId id="271" r:id="rId20"/>
    <p:sldId id="260" r:id="rId21"/>
    <p:sldId id="269" r:id="rId22"/>
    <p:sldId id="280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0" autoAdjust="0"/>
  </p:normalViewPr>
  <p:slideViewPr>
    <p:cSldViewPr>
      <p:cViewPr varScale="1">
        <p:scale>
          <a:sx n="107" d="100"/>
          <a:sy n="107" d="100"/>
        </p:scale>
        <p:origin x="17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C00A-D15D-4E86-B745-682D91011DC3}" type="datetimeFigureOut">
              <a:rPr lang="en-US" smtClean="0"/>
              <a:pPr/>
              <a:t>12-Oct-16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3AF8-BD62-464F-988A-597468249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C00A-D15D-4E86-B745-682D91011DC3}" type="datetimeFigureOut">
              <a:rPr lang="en-US" smtClean="0"/>
              <a:pPr/>
              <a:t>12-Oct-16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3AF8-BD62-464F-988A-597468249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C00A-D15D-4E86-B745-682D91011DC3}" type="datetimeFigureOut">
              <a:rPr lang="en-US" smtClean="0"/>
              <a:pPr/>
              <a:t>12-Oct-16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3AF8-BD62-464F-988A-597468249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C00A-D15D-4E86-B745-682D91011DC3}" type="datetimeFigureOut">
              <a:rPr lang="en-US" smtClean="0"/>
              <a:pPr/>
              <a:t>12-Oct-16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3AF8-BD62-464F-988A-597468249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C00A-D15D-4E86-B745-682D91011DC3}" type="datetimeFigureOut">
              <a:rPr lang="en-US" smtClean="0"/>
              <a:pPr/>
              <a:t>12-Oct-16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3AF8-BD62-464F-988A-597468249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C00A-D15D-4E86-B745-682D91011DC3}" type="datetimeFigureOut">
              <a:rPr lang="en-US" smtClean="0"/>
              <a:pPr/>
              <a:t>12-Oct-16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3AF8-BD62-464F-988A-597468249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C00A-D15D-4E86-B745-682D91011DC3}" type="datetimeFigureOut">
              <a:rPr lang="en-US" smtClean="0"/>
              <a:pPr/>
              <a:t>12-Oct-16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3AF8-BD62-464F-988A-597468249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C00A-D15D-4E86-B745-682D91011DC3}" type="datetimeFigureOut">
              <a:rPr lang="en-US" smtClean="0"/>
              <a:pPr/>
              <a:t>12-Oct-16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3AF8-BD62-464F-988A-597468249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C00A-D15D-4E86-B745-682D91011DC3}" type="datetimeFigureOut">
              <a:rPr lang="en-US" smtClean="0"/>
              <a:pPr/>
              <a:t>12-Oct-16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3AF8-BD62-464F-988A-597468249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C00A-D15D-4E86-B745-682D91011DC3}" type="datetimeFigureOut">
              <a:rPr lang="en-US" smtClean="0"/>
              <a:pPr/>
              <a:t>12-Oct-16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3AF8-BD62-464F-988A-597468249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05BC00A-D15D-4E86-B745-682D91011DC3}" type="datetimeFigureOut">
              <a:rPr lang="en-US" smtClean="0"/>
              <a:pPr/>
              <a:t>12-Oct-16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0A23AF8-BD62-464F-988A-597468249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05BC00A-D15D-4E86-B745-682D91011DC3}" type="datetimeFigureOut">
              <a:rPr lang="en-US" smtClean="0"/>
              <a:pPr/>
              <a:t>12-Oct-16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0A23AF8-BD62-464F-988A-597468249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ildoc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Navigator Preparation for an Ocean Race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Stan Honey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week before the start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Memorize the SI’s, course, starting order, flags, check-in ritual, etc.  Notes ok but  MUST memorize.</a:t>
            </a:r>
          </a:p>
          <a:p>
            <a:r>
              <a:rPr lang="en-US" dirty="0" smtClean="0"/>
              <a:t>Memorize times for weather downloads</a:t>
            </a:r>
          </a:p>
          <a:p>
            <a:r>
              <a:rPr lang="en-US" dirty="0" smtClean="0"/>
              <a:t>Memorize hazards.  </a:t>
            </a:r>
          </a:p>
          <a:p>
            <a:r>
              <a:rPr lang="en-US" dirty="0" smtClean="0"/>
              <a:t>Update the computer and all programs right away.</a:t>
            </a:r>
          </a:p>
          <a:p>
            <a:r>
              <a:rPr lang="en-US" dirty="0" smtClean="0"/>
              <a:t>Check:</a:t>
            </a:r>
          </a:p>
          <a:p>
            <a:pPr lvl="1"/>
            <a:r>
              <a:rPr lang="en-US" dirty="0" smtClean="0"/>
              <a:t>current signed rating certificate is onboard</a:t>
            </a:r>
          </a:p>
          <a:p>
            <a:pPr lvl="1"/>
            <a:r>
              <a:rPr lang="en-US" dirty="0" smtClean="0"/>
              <a:t>Boat’s document and registration is onboard</a:t>
            </a:r>
          </a:p>
          <a:p>
            <a:r>
              <a:rPr lang="en-US" dirty="0" smtClean="0"/>
              <a:t>Run virus scan and make sure scanner is installed and enabled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Firewall PC from satellite</a:t>
            </a:r>
            <a:endParaRPr lang="en-US" dirty="0" smtClean="0"/>
          </a:p>
          <a:p>
            <a:r>
              <a:rPr lang="en-US" dirty="0" smtClean="0"/>
              <a:t>Mirror </a:t>
            </a:r>
            <a:r>
              <a:rPr lang="en-US" dirty="0" smtClean="0"/>
              <a:t>HD update</a:t>
            </a:r>
            <a:endParaRPr lang="en-US" dirty="0" smtClean="0"/>
          </a:p>
          <a:p>
            <a:r>
              <a:rPr lang="en-US" dirty="0" smtClean="0"/>
              <a:t>Completely go through chart table and navigation gear, </a:t>
            </a:r>
            <a:r>
              <a:rPr lang="en-US" dirty="0" smtClean="0"/>
              <a:t>get delivery </a:t>
            </a:r>
            <a:r>
              <a:rPr lang="en-US" dirty="0" smtClean="0"/>
              <a:t>junk off boat.</a:t>
            </a:r>
          </a:p>
          <a:p>
            <a:r>
              <a:rPr lang="en-US" dirty="0" smtClean="0"/>
              <a:t>Assemble small duffle bag for chart table detritus (wallets, </a:t>
            </a:r>
            <a:r>
              <a:rPr lang="en-US" dirty="0" err="1" smtClean="0"/>
              <a:t>cellphones</a:t>
            </a:r>
            <a:r>
              <a:rPr lang="en-US" dirty="0" smtClean="0"/>
              <a:t>, car keys, papers, winch pawl springs, etc)</a:t>
            </a:r>
          </a:p>
          <a:p>
            <a:r>
              <a:rPr lang="en-US" dirty="0" smtClean="0"/>
              <a:t>Assemble Navigator’s ditch bag, GPS, handheld VHF, Iridium antenna and spare battery, passports for entire crew, flashlight, SAR phone number written on back of Iridium.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tan\Pictures\Stan\Stan\P1020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987" y="1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before the Start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Calibrate instruments, order is important</a:t>
            </a:r>
          </a:p>
          <a:p>
            <a:pPr lvl="1"/>
            <a:r>
              <a:rPr lang="en-US" dirty="0" err="1" smtClean="0"/>
              <a:t>knotmeter</a:t>
            </a:r>
            <a:endParaRPr lang="en-US" dirty="0" smtClean="0"/>
          </a:p>
          <a:p>
            <a:pPr lvl="1"/>
            <a:r>
              <a:rPr lang="en-US" dirty="0" smtClean="0"/>
              <a:t>AWA</a:t>
            </a:r>
          </a:p>
          <a:p>
            <a:pPr lvl="1"/>
            <a:r>
              <a:rPr lang="en-US" dirty="0" smtClean="0"/>
              <a:t>AWS</a:t>
            </a:r>
          </a:p>
          <a:p>
            <a:pPr lvl="1"/>
            <a:r>
              <a:rPr lang="en-US" dirty="0" smtClean="0"/>
              <a:t>Swing electronic compass and test</a:t>
            </a:r>
          </a:p>
          <a:p>
            <a:pPr lvl="1"/>
            <a:r>
              <a:rPr lang="en-US" dirty="0" smtClean="0"/>
              <a:t>Only now do computed wind, ideally in a blustery NW wind, well mixed vertically.</a:t>
            </a:r>
          </a:p>
          <a:p>
            <a:pPr lvl="2"/>
            <a:r>
              <a:rPr lang="en-US" dirty="0" smtClean="0"/>
              <a:t>TWA corrections </a:t>
            </a:r>
            <a:r>
              <a:rPr lang="en-US" dirty="0" err="1" smtClean="0"/>
              <a:t>uw</a:t>
            </a:r>
            <a:r>
              <a:rPr lang="en-US" dirty="0" smtClean="0"/>
              <a:t>, reaching, and </a:t>
            </a:r>
            <a:r>
              <a:rPr lang="en-US" dirty="0" err="1" smtClean="0"/>
              <a:t>dw</a:t>
            </a:r>
            <a:r>
              <a:rPr lang="en-US" dirty="0" smtClean="0"/>
              <a:t> so that TWD stays constant with tacks and </a:t>
            </a:r>
            <a:r>
              <a:rPr lang="en-US" dirty="0" err="1" smtClean="0"/>
              <a:t>gybes</a:t>
            </a:r>
            <a:r>
              <a:rPr lang="en-US" dirty="0" smtClean="0"/>
              <a:t>, including reach to reach</a:t>
            </a:r>
          </a:p>
          <a:p>
            <a:pPr lvl="2"/>
            <a:r>
              <a:rPr lang="en-US" dirty="0" smtClean="0"/>
              <a:t>TWS corrections at WL mark roundings so TWS stays same once squared away on running angles</a:t>
            </a:r>
          </a:p>
          <a:p>
            <a:pPr lvl="2"/>
            <a:r>
              <a:rPr lang="en-US" dirty="0" smtClean="0"/>
              <a:t>Multiple correction tables necessary </a:t>
            </a:r>
            <a:r>
              <a:rPr lang="en-US" dirty="0" smtClean="0"/>
              <a:t>for masthead </a:t>
            </a:r>
            <a:r>
              <a:rPr lang="en-US" dirty="0" smtClean="0"/>
              <a:t>tight-luff vs flying </a:t>
            </a:r>
            <a:r>
              <a:rPr lang="en-US" dirty="0" err="1" smtClean="0"/>
              <a:t>asails</a:t>
            </a:r>
            <a:r>
              <a:rPr lang="en-US" dirty="0"/>
              <a:t> </a:t>
            </a:r>
            <a:r>
              <a:rPr lang="en-US" dirty="0" smtClean="0"/>
              <a:t>and zero’s.</a:t>
            </a:r>
            <a:endParaRPr lang="en-US" dirty="0" smtClean="0"/>
          </a:p>
          <a:p>
            <a:pPr lvl="2"/>
            <a:r>
              <a:rPr lang="en-US" dirty="0" smtClean="0"/>
              <a:t>Repeat, repeat, repeat, don’t panic as wind-weight, twist-aloft, and shear-aloft continues to change, particularly in thermal breezes.</a:t>
            </a:r>
          </a:p>
          <a:p>
            <a:pPr lvl="1"/>
            <a:r>
              <a:rPr lang="en-US" dirty="0" smtClean="0"/>
              <a:t>Calibrate </a:t>
            </a:r>
            <a:r>
              <a:rPr lang="en-US" dirty="0" smtClean="0"/>
              <a:t>barograph</a:t>
            </a:r>
            <a:r>
              <a:rPr lang="en-US" dirty="0"/>
              <a:t>.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Stan\Pictures\Stan\Stan\P1010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243845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in the week before the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Swing conventional compasses</a:t>
            </a:r>
          </a:p>
          <a:p>
            <a:pPr lvl="1"/>
            <a:r>
              <a:rPr lang="en-US" dirty="0" smtClean="0"/>
              <a:t>Remove corrector magnets unless it’s a steel boat</a:t>
            </a:r>
          </a:p>
          <a:p>
            <a:pPr lvl="1"/>
            <a:r>
              <a:rPr lang="en-US" dirty="0" smtClean="0"/>
              <a:t>Use the distant landmark method, rotating boat to 8 cardinal and </a:t>
            </a:r>
            <a:r>
              <a:rPr lang="en-US" dirty="0" err="1" smtClean="0"/>
              <a:t>intercardinal</a:t>
            </a:r>
            <a:r>
              <a:rPr lang="en-US" dirty="0" smtClean="0"/>
              <a:t> headings.</a:t>
            </a:r>
          </a:p>
          <a:p>
            <a:pPr lvl="1"/>
            <a:r>
              <a:rPr lang="en-US" dirty="0" smtClean="0"/>
              <a:t>Plot compass bearings of landmark versus heading.</a:t>
            </a:r>
          </a:p>
          <a:p>
            <a:pPr lvl="1"/>
            <a:r>
              <a:rPr lang="en-US" dirty="0" smtClean="0"/>
              <a:t>Do DFT terms 2 and 3 (1 cycle and 2 cycle, by eye is ok)</a:t>
            </a:r>
          </a:p>
          <a:p>
            <a:pPr lvl="1"/>
            <a:r>
              <a:rPr lang="en-US" dirty="0" smtClean="0"/>
              <a:t>Finally, work out compass rotation (DFT “DC” term)</a:t>
            </a:r>
          </a:p>
          <a:p>
            <a:pPr lvl="1"/>
            <a:r>
              <a:rPr lang="en-US" dirty="0" smtClean="0"/>
              <a:t>Write up compass deviation card.</a:t>
            </a:r>
          </a:p>
          <a:p>
            <a:r>
              <a:rPr lang="en-US" dirty="0" smtClean="0"/>
              <a:t>Check that basic electronics installations are complete</a:t>
            </a:r>
          </a:p>
          <a:p>
            <a:pPr lvl="1"/>
            <a:r>
              <a:rPr lang="en-US" dirty="0" smtClean="0"/>
              <a:t>DSC VHF has </a:t>
            </a:r>
            <a:r>
              <a:rPr lang="en-US" dirty="0" err="1" smtClean="0"/>
              <a:t>mmsi</a:t>
            </a:r>
            <a:r>
              <a:rPr lang="en-US" dirty="0" smtClean="0"/>
              <a:t> number entered and GPS interface works</a:t>
            </a:r>
          </a:p>
          <a:p>
            <a:pPr lvl="1"/>
            <a:r>
              <a:rPr lang="en-US" dirty="0" smtClean="0"/>
              <a:t>AIS is configured with </a:t>
            </a:r>
            <a:r>
              <a:rPr lang="en-US" dirty="0" err="1" smtClean="0"/>
              <a:t>mmsi</a:t>
            </a:r>
            <a:r>
              <a:rPr lang="en-US" dirty="0" smtClean="0"/>
              <a:t> number and interfaced to </a:t>
            </a:r>
            <a:r>
              <a:rPr lang="en-US" dirty="0" err="1" smtClean="0"/>
              <a:t>chartplotter</a:t>
            </a:r>
            <a:r>
              <a:rPr lang="en-US" dirty="0" smtClean="0"/>
              <a:t> or radar</a:t>
            </a:r>
          </a:p>
          <a:p>
            <a:pPr lvl="1"/>
            <a:r>
              <a:rPr lang="en-US" dirty="0" smtClean="0"/>
              <a:t>EPIRB is registered properly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more in the week before the start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r>
              <a:rPr lang="en-US" dirty="0" smtClean="0"/>
              <a:t>Iridium/Inmarsat/SailMail account is active, gear is interfaced, and </a:t>
            </a:r>
            <a:r>
              <a:rPr lang="en-US" dirty="0" err="1" smtClean="0"/>
              <a:t>grib</a:t>
            </a:r>
            <a:r>
              <a:rPr lang="en-US" dirty="0" smtClean="0"/>
              <a:t> files can be downloaded.  GFS and Coamps at a minimum as they are legal during the race.  (other stuff prior to the prep)</a:t>
            </a:r>
          </a:p>
          <a:p>
            <a:r>
              <a:rPr lang="en-US" dirty="0" smtClean="0"/>
              <a:t>In addition to other weather research with shore based internet and high resolution data, do daily </a:t>
            </a:r>
            <a:r>
              <a:rPr lang="en-US" dirty="0" err="1" smtClean="0"/>
              <a:t>grib</a:t>
            </a:r>
            <a:r>
              <a:rPr lang="en-US" dirty="0" smtClean="0"/>
              <a:t> downloads of 0,6,12,18z runs and compute routes off of them.  Good test and good practice.</a:t>
            </a:r>
          </a:p>
          <a:p>
            <a:r>
              <a:rPr lang="en-US" dirty="0" smtClean="0"/>
              <a:t>Subscribe to email </a:t>
            </a:r>
            <a:r>
              <a:rPr lang="en-US" dirty="0" err="1" smtClean="0"/>
              <a:t>grib</a:t>
            </a:r>
            <a:r>
              <a:rPr lang="en-US" dirty="0" smtClean="0"/>
              <a:t> server (</a:t>
            </a:r>
            <a:r>
              <a:rPr lang="en-US" dirty="0" smtClean="0">
                <a:hlinkClick r:id="rId2"/>
              </a:rPr>
              <a:t>www.saildocs.com</a:t>
            </a:r>
            <a:r>
              <a:rPr lang="en-US" dirty="0" smtClean="0"/>
              <a:t> is one of many)</a:t>
            </a:r>
          </a:p>
          <a:p>
            <a:r>
              <a:rPr lang="en-US" dirty="0" smtClean="0"/>
              <a:t>Test and trial a fleet analysis tool, either with previous race’s data or with data from earlier starts if race has staggered starts, or both.</a:t>
            </a:r>
          </a:p>
          <a:p>
            <a:r>
              <a:rPr lang="en-US" dirty="0" smtClean="0"/>
              <a:t>Periodic briefing with a weather expert and with the skipper and watch captains.</a:t>
            </a:r>
          </a:p>
          <a:p>
            <a:pPr lvl="1"/>
            <a:r>
              <a:rPr lang="en-US" dirty="0" smtClean="0"/>
              <a:t>DO NOT Prejudge and make a plan prior to the night before the start.</a:t>
            </a:r>
          </a:p>
          <a:p>
            <a:pPr lvl="1"/>
            <a:r>
              <a:rPr lang="en-US" dirty="0" smtClean="0"/>
              <a:t>DO discuss a TENTATIVE plan the night before the start.</a:t>
            </a:r>
          </a:p>
          <a:p>
            <a:pPr lvl="1"/>
            <a:r>
              <a:rPr lang="en-US" dirty="0" smtClean="0"/>
              <a:t>DO have a plan early the morning of the start, memorize it.</a:t>
            </a:r>
          </a:p>
          <a:p>
            <a:r>
              <a:rPr lang="en-US" dirty="0" smtClean="0"/>
              <a:t>Review SI/s and NOR with skipper, tactician, watch captains, bowman.</a:t>
            </a:r>
          </a:p>
          <a:p>
            <a:r>
              <a:rPr lang="en-US" dirty="0" smtClean="0"/>
              <a:t>If using start tool, practice with helmsman, tactician, and bowman, and work out terminology (time to burn, time-to-line/start, BL to line).    Calibrate turn rate </a:t>
            </a:r>
            <a:r>
              <a:rPr lang="en-US" dirty="0" err="1" smtClean="0"/>
              <a:t>vs</a:t>
            </a:r>
            <a:r>
              <a:rPr lang="en-US" dirty="0" smtClean="0"/>
              <a:t> speed and time-to-speed.</a:t>
            </a:r>
          </a:p>
          <a:p>
            <a:r>
              <a:rPr lang="en-US" dirty="0" smtClean="0"/>
              <a:t>Squall chalk talk with crew.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tan\Pictures\Stan\Stan\P1010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399"/>
            <a:ext cx="9166358" cy="6123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week before the start, if you are the onboard </a:t>
            </a:r>
            <a:r>
              <a:rPr lang="en-US" dirty="0" err="1" smtClean="0"/>
              <a:t>sparky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Run the batteries and charge system through a cycle.</a:t>
            </a:r>
          </a:p>
          <a:p>
            <a:r>
              <a:rPr lang="en-US" dirty="0" smtClean="0"/>
              <a:t>Completely understand the electrical system and draw an overall schematic if there isn’t one (pretty good bet).</a:t>
            </a:r>
          </a:p>
          <a:p>
            <a:r>
              <a:rPr lang="en-US" dirty="0" smtClean="0"/>
              <a:t>Test all electronics right away to provide time to deal with problems.</a:t>
            </a:r>
          </a:p>
          <a:p>
            <a:r>
              <a:rPr lang="en-US" dirty="0" smtClean="0"/>
              <a:t>Test all lights, running lights, compass lights, trim lights etc.</a:t>
            </a:r>
          </a:p>
          <a:p>
            <a:r>
              <a:rPr lang="en-US" dirty="0" smtClean="0"/>
              <a:t>Test spare running lights</a:t>
            </a:r>
          </a:p>
          <a:p>
            <a:r>
              <a:rPr lang="en-US" dirty="0" smtClean="0"/>
              <a:t>Check and inventory all spares and tools (next slide).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Spares if you’re the </a:t>
            </a:r>
            <a:r>
              <a:rPr lang="en-US" dirty="0" err="1" smtClean="0"/>
              <a:t>sparky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r>
              <a:rPr lang="en-US" dirty="0" smtClean="0"/>
              <a:t>tools, </a:t>
            </a:r>
          </a:p>
          <a:p>
            <a:r>
              <a:rPr lang="en-US" dirty="0" smtClean="0"/>
              <a:t>crimps, </a:t>
            </a:r>
          </a:p>
          <a:p>
            <a:r>
              <a:rPr lang="en-US" dirty="0" smtClean="0"/>
              <a:t>spare wire, </a:t>
            </a:r>
          </a:p>
          <a:p>
            <a:r>
              <a:rPr lang="en-US" dirty="0" smtClean="0"/>
              <a:t>Fuses (including on-engine ones)</a:t>
            </a:r>
          </a:p>
          <a:p>
            <a:r>
              <a:rPr lang="en-US" dirty="0" smtClean="0"/>
              <a:t>bulbs, </a:t>
            </a:r>
          </a:p>
          <a:p>
            <a:r>
              <a:rPr lang="en-US" dirty="0" smtClean="0"/>
              <a:t>spare compass lights, </a:t>
            </a:r>
          </a:p>
          <a:p>
            <a:r>
              <a:rPr lang="en-US" dirty="0" smtClean="0"/>
              <a:t>spare running lights, </a:t>
            </a:r>
          </a:p>
          <a:p>
            <a:r>
              <a:rPr lang="en-US" dirty="0" smtClean="0"/>
              <a:t>spare regulator, ideally identical to current one.</a:t>
            </a:r>
          </a:p>
          <a:p>
            <a:r>
              <a:rPr lang="en-US" dirty="0" smtClean="0"/>
              <a:t>butane soldering iron, </a:t>
            </a:r>
          </a:p>
          <a:p>
            <a:pPr lvl="1"/>
            <a:r>
              <a:rPr lang="en-US" dirty="0" smtClean="0"/>
              <a:t>Leave hot knife blade on soldering iron and keep soldering tip separate.</a:t>
            </a:r>
          </a:p>
          <a:p>
            <a:r>
              <a:rPr lang="en-US" dirty="0" smtClean="0"/>
              <a:t>solder, </a:t>
            </a:r>
          </a:p>
          <a:p>
            <a:r>
              <a:rPr lang="en-US" dirty="0" smtClean="0"/>
              <a:t>Entire spare masthead wand plus</a:t>
            </a:r>
          </a:p>
          <a:p>
            <a:pPr lvl="1"/>
            <a:r>
              <a:rPr lang="en-US" dirty="0" smtClean="0"/>
              <a:t>BG213 </a:t>
            </a:r>
            <a:r>
              <a:rPr lang="en-US" dirty="0" smtClean="0"/>
              <a:t>board,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pare cups</a:t>
            </a:r>
          </a:p>
          <a:p>
            <a:pPr lvl="1"/>
            <a:r>
              <a:rPr lang="en-US" dirty="0" smtClean="0"/>
              <a:t>spare vane, </a:t>
            </a:r>
          </a:p>
          <a:p>
            <a:r>
              <a:rPr lang="en-US" dirty="0" smtClean="0"/>
              <a:t>mirrored HD for PC, </a:t>
            </a:r>
          </a:p>
          <a:p>
            <a:r>
              <a:rPr lang="en-US" dirty="0" smtClean="0"/>
              <a:t>spare paddles, </a:t>
            </a:r>
          </a:p>
          <a:p>
            <a:r>
              <a:rPr lang="en-US" dirty="0" smtClean="0"/>
              <a:t>WD40</a:t>
            </a:r>
            <a:endParaRPr lang="en-US" dirty="0" smtClean="0"/>
          </a:p>
          <a:p>
            <a:r>
              <a:rPr lang="en-US" dirty="0" smtClean="0"/>
              <a:t>heat shrink tubing, </a:t>
            </a:r>
          </a:p>
          <a:p>
            <a:r>
              <a:rPr lang="en-US" dirty="0" smtClean="0"/>
              <a:t>Silicone dielectric grease, </a:t>
            </a:r>
          </a:p>
          <a:p>
            <a:r>
              <a:rPr lang="en-US" dirty="0" smtClean="0"/>
              <a:t>wire ties</a:t>
            </a:r>
          </a:p>
          <a:p>
            <a:r>
              <a:rPr lang="en-US" dirty="0" smtClean="0"/>
              <a:t>Crossover cable</a:t>
            </a:r>
          </a:p>
          <a:p>
            <a:r>
              <a:rPr lang="en-US" dirty="0" err="1" smtClean="0"/>
              <a:t>Usb</a:t>
            </a:r>
            <a:r>
              <a:rPr lang="en-US" dirty="0" smtClean="0"/>
              <a:t> to serial adapter</a:t>
            </a:r>
          </a:p>
          <a:p>
            <a:r>
              <a:rPr lang="en-US" dirty="0" smtClean="0"/>
              <a:t>Serial extension cable</a:t>
            </a:r>
          </a:p>
          <a:p>
            <a:r>
              <a:rPr lang="en-US" dirty="0" smtClean="0"/>
              <a:t>Extra wire-ties, tape, and heat-shrink to allow for borrowing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tan\Pictures\ABNAMRO photos\10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457200"/>
            <a:ext cx="8938260" cy="595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Preparation Assumptions and 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 smtClean="0"/>
              <a:t>Navigator responsible to avoid many of the big blunders</a:t>
            </a:r>
          </a:p>
          <a:p>
            <a:pPr lvl="1"/>
            <a:r>
              <a:rPr lang="en-US" dirty="0" smtClean="0"/>
              <a:t>Starting early</a:t>
            </a:r>
          </a:p>
          <a:p>
            <a:pPr lvl="1"/>
            <a:r>
              <a:rPr lang="en-US" dirty="0" smtClean="0"/>
              <a:t>Starting late</a:t>
            </a:r>
          </a:p>
          <a:p>
            <a:pPr lvl="1"/>
            <a:r>
              <a:rPr lang="en-US" dirty="0" smtClean="0"/>
              <a:t>Missing a mark</a:t>
            </a:r>
          </a:p>
          <a:p>
            <a:pPr lvl="1"/>
            <a:r>
              <a:rPr lang="en-US" dirty="0" smtClean="0"/>
              <a:t>Running aground</a:t>
            </a:r>
          </a:p>
          <a:p>
            <a:pPr lvl="1"/>
            <a:r>
              <a:rPr lang="en-US" dirty="0" smtClean="0"/>
              <a:t>Misinterpreting SI’s or NOR</a:t>
            </a:r>
          </a:p>
          <a:p>
            <a:pPr lvl="1"/>
            <a:r>
              <a:rPr lang="en-US" dirty="0" smtClean="0"/>
              <a:t>Not having required equipment, OSR’s or otherwise</a:t>
            </a:r>
          </a:p>
          <a:p>
            <a:pPr lvl="1"/>
            <a:r>
              <a:rPr lang="en-US" dirty="0" smtClean="0"/>
              <a:t>Procedural error with respect to protests</a:t>
            </a:r>
          </a:p>
          <a:p>
            <a:pPr lvl="1"/>
            <a:r>
              <a:rPr lang="en-US" dirty="0" smtClean="0"/>
              <a:t>Measurement certificate valid and consistent with yacht</a:t>
            </a:r>
          </a:p>
          <a:p>
            <a:pPr lvl="1"/>
            <a:r>
              <a:rPr lang="en-US" dirty="0" smtClean="0"/>
              <a:t>Electronic safety gear</a:t>
            </a:r>
          </a:p>
          <a:p>
            <a:pPr lvl="1"/>
            <a:r>
              <a:rPr lang="en-US" dirty="0" smtClean="0"/>
              <a:t>Electronics</a:t>
            </a:r>
          </a:p>
          <a:p>
            <a:pPr lvl="1"/>
            <a:r>
              <a:rPr lang="en-US" dirty="0" smtClean="0"/>
              <a:t>Check-</a:t>
            </a:r>
            <a:r>
              <a:rPr lang="en-US" dirty="0" err="1" smtClean="0"/>
              <a:t>in’s</a:t>
            </a:r>
            <a:r>
              <a:rPr lang="en-US" dirty="0" smtClean="0"/>
              <a:t>, start, rollcall, pre-finish, post-finish</a:t>
            </a:r>
          </a:p>
          <a:p>
            <a:pPr lvl="1"/>
            <a:r>
              <a:rPr lang="en-US" dirty="0" smtClean="0"/>
              <a:t>Filing required forms, RC, Immigration,  Customs, etc.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Have to memorize information:</a:t>
            </a:r>
          </a:p>
          <a:p>
            <a:pPr lvl="1"/>
            <a:r>
              <a:rPr lang="en-US" dirty="0" smtClean="0"/>
              <a:t>SI’s, NOR, Hazards, weather forecast, plan.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Morning of the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en-US" dirty="0" smtClean="0"/>
              <a:t>Have a plan and memorize the headings and tack/</a:t>
            </a:r>
            <a:r>
              <a:rPr lang="en-US" dirty="0" err="1" smtClean="0"/>
              <a:t>gybe</a:t>
            </a:r>
            <a:r>
              <a:rPr lang="en-US" dirty="0" smtClean="0"/>
              <a:t> headings.</a:t>
            </a:r>
          </a:p>
          <a:p>
            <a:r>
              <a:rPr lang="en-US" dirty="0"/>
              <a:t>A</a:t>
            </a:r>
            <a:r>
              <a:rPr lang="en-US" dirty="0" smtClean="0"/>
              <a:t>ll crew briefing, off the </a:t>
            </a:r>
            <a:r>
              <a:rPr lang="en-US" dirty="0" smtClean="0"/>
              <a:t>dock, using small scale chart.</a:t>
            </a:r>
            <a:endParaRPr lang="en-US" dirty="0" smtClean="0"/>
          </a:p>
          <a:p>
            <a:pPr lvl="1"/>
            <a:r>
              <a:rPr lang="en-US" dirty="0" smtClean="0"/>
              <a:t>Overall course</a:t>
            </a:r>
          </a:p>
          <a:p>
            <a:pPr lvl="1"/>
            <a:r>
              <a:rPr lang="en-US" dirty="0" smtClean="0"/>
              <a:t>Overall weather</a:t>
            </a:r>
          </a:p>
          <a:p>
            <a:pPr lvl="1"/>
            <a:r>
              <a:rPr lang="en-US" dirty="0" smtClean="0"/>
              <a:t>Initial plan</a:t>
            </a:r>
          </a:p>
          <a:p>
            <a:pPr lvl="1"/>
            <a:r>
              <a:rPr lang="en-US" dirty="0" smtClean="0"/>
              <a:t>Hazards in vicinity of start.</a:t>
            </a:r>
          </a:p>
          <a:p>
            <a:pPr lvl="1"/>
            <a:r>
              <a:rPr lang="en-US" dirty="0" smtClean="0"/>
              <a:t>Penalty rituals, special rules.</a:t>
            </a:r>
          </a:p>
          <a:p>
            <a:pPr lvl="1"/>
            <a:r>
              <a:rPr lang="en-US" dirty="0" smtClean="0"/>
              <a:t>Start rituals, check-in, start restrictions, life-jacket requirements, flags, etc…</a:t>
            </a:r>
          </a:p>
          <a:p>
            <a:r>
              <a:rPr lang="en-US" dirty="0" smtClean="0"/>
              <a:t>Have a checklist of gear to bring and things to do on final morning.</a:t>
            </a:r>
          </a:p>
          <a:p>
            <a:pPr lvl="1"/>
            <a:r>
              <a:rPr lang="en-US" dirty="0" smtClean="0"/>
              <a:t>chart dongle</a:t>
            </a:r>
          </a:p>
          <a:p>
            <a:pPr lvl="1"/>
            <a:r>
              <a:rPr lang="en-US" dirty="0" smtClean="0"/>
              <a:t>memory stick</a:t>
            </a:r>
          </a:p>
          <a:p>
            <a:pPr lvl="1"/>
            <a:r>
              <a:rPr lang="en-US" dirty="0" smtClean="0"/>
              <a:t>charged handheld radio with </a:t>
            </a:r>
            <a:r>
              <a:rPr lang="en-US" dirty="0" err="1" smtClean="0"/>
              <a:t>speakermic</a:t>
            </a:r>
            <a:endParaRPr lang="en-US" dirty="0" smtClean="0"/>
          </a:p>
          <a:p>
            <a:pPr lvl="1"/>
            <a:r>
              <a:rPr lang="en-US" dirty="0" smtClean="0"/>
              <a:t>Personal gear that isn’t already onboard (passport, </a:t>
            </a:r>
            <a:r>
              <a:rPr lang="en-US" dirty="0" err="1" smtClean="0"/>
              <a:t>sunnies</a:t>
            </a:r>
            <a:r>
              <a:rPr lang="en-US" dirty="0" smtClean="0"/>
              <a:t>, etc)</a:t>
            </a:r>
          </a:p>
          <a:p>
            <a:r>
              <a:rPr lang="en-US" dirty="0" smtClean="0"/>
              <a:t>Sync watch to GPS or WWV,</a:t>
            </a:r>
          </a:p>
          <a:p>
            <a:r>
              <a:rPr lang="en-US" dirty="0" smtClean="0"/>
              <a:t>Sync bowman’s watch</a:t>
            </a:r>
          </a:p>
          <a:p>
            <a:r>
              <a:rPr lang="en-US" dirty="0" smtClean="0"/>
              <a:t>Final weather check.</a:t>
            </a:r>
          </a:p>
          <a:p>
            <a:r>
              <a:rPr lang="en-US" dirty="0" smtClean="0"/>
              <a:t>Stay off the bricks, don’t miss the marks.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Periodic ritual offshore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47500" lnSpcReduction="20000"/>
          </a:bodyPr>
          <a:lstStyle/>
          <a:p>
            <a:r>
              <a:rPr lang="en-US" dirty="0" smtClean="0"/>
              <a:t>Stay off the bricks, don’t miss the marks.</a:t>
            </a:r>
          </a:p>
          <a:p>
            <a:r>
              <a:rPr lang="en-US" dirty="0" smtClean="0"/>
              <a:t>Download weather models and weather maps.</a:t>
            </a:r>
          </a:p>
          <a:p>
            <a:r>
              <a:rPr lang="en-US" dirty="0" smtClean="0"/>
              <a:t>Inspect weather maps and do eyeball routing.</a:t>
            </a:r>
          </a:p>
          <a:p>
            <a:r>
              <a:rPr lang="en-US" dirty="0" smtClean="0"/>
              <a:t>Inspect models in </a:t>
            </a:r>
            <a:r>
              <a:rPr lang="en-US" dirty="0" err="1" smtClean="0"/>
              <a:t>grib</a:t>
            </a:r>
            <a:r>
              <a:rPr lang="en-US" dirty="0" smtClean="0"/>
              <a:t> viewer and do eyeball routing.</a:t>
            </a:r>
          </a:p>
          <a:p>
            <a:r>
              <a:rPr lang="en-US" dirty="0" smtClean="0"/>
              <a:t>Run initial routes.</a:t>
            </a:r>
          </a:p>
          <a:p>
            <a:r>
              <a:rPr lang="en-US" dirty="0" smtClean="0"/>
              <a:t>Inspect reverse isochrones superimposed on forward isochrones to identify “don’t-care areas”</a:t>
            </a:r>
          </a:p>
          <a:p>
            <a:r>
              <a:rPr lang="en-US" dirty="0" smtClean="0"/>
              <a:t>Formulate key questions</a:t>
            </a:r>
          </a:p>
          <a:p>
            <a:pPr lvl="1"/>
            <a:r>
              <a:rPr lang="en-US" dirty="0" smtClean="0"/>
              <a:t>What is important?</a:t>
            </a:r>
          </a:p>
          <a:p>
            <a:pPr lvl="1"/>
            <a:r>
              <a:rPr lang="en-US" dirty="0" smtClean="0"/>
              <a:t>What goes wrong if weather is wrong in different ways  (faster, slower, more turbulent, light at front…)?</a:t>
            </a:r>
          </a:p>
          <a:p>
            <a:r>
              <a:rPr lang="en-US" dirty="0" smtClean="0"/>
              <a:t>Tinker with routing, asking questions, more wind, start later, start sooner, stop somewhere, slower polars (</a:t>
            </a:r>
            <a:r>
              <a:rPr lang="en-US" dirty="0" err="1" smtClean="0"/>
              <a:t>seastate</a:t>
            </a:r>
            <a:r>
              <a:rPr lang="en-US" dirty="0" smtClean="0"/>
              <a:t>), force waypoints, force GC</a:t>
            </a:r>
            <a:endParaRPr lang="en-US" dirty="0"/>
          </a:p>
          <a:p>
            <a:r>
              <a:rPr lang="en-US" dirty="0" smtClean="0"/>
              <a:t>Develop “risk assessments”  and “ cost of insurance”</a:t>
            </a:r>
            <a:endParaRPr lang="en-US" dirty="0"/>
          </a:p>
          <a:p>
            <a:r>
              <a:rPr lang="en-US" dirty="0" smtClean="0"/>
              <a:t>Run routes for key competitors</a:t>
            </a:r>
          </a:p>
          <a:p>
            <a:pPr lvl="1"/>
            <a:r>
              <a:rPr lang="en-US" dirty="0" smtClean="0"/>
              <a:t>with your polars to understand weather and routing differences</a:t>
            </a:r>
          </a:p>
          <a:p>
            <a:pPr lvl="1"/>
            <a:r>
              <a:rPr lang="en-US" dirty="0" smtClean="0"/>
              <a:t>With their polars to see what they see</a:t>
            </a:r>
          </a:p>
          <a:p>
            <a:r>
              <a:rPr lang="en-US" dirty="0" smtClean="0"/>
              <a:t>Develop “risk assessments”  and “insurance expenses” for different decisions by competitors and covering strategies.</a:t>
            </a:r>
          </a:p>
          <a:p>
            <a:r>
              <a:rPr lang="en-US" dirty="0" smtClean="0"/>
              <a:t>Brief skipper on findings.</a:t>
            </a:r>
          </a:p>
          <a:p>
            <a:r>
              <a:rPr lang="en-US" dirty="0" smtClean="0"/>
              <a:t>Detailed Written Log Entry summarizing weather, strategy, and tactics</a:t>
            </a:r>
          </a:p>
          <a:p>
            <a:r>
              <a:rPr lang="en-US" dirty="0" smtClean="0"/>
              <a:t>Plot track and competitors on paper overall course chart, post</a:t>
            </a:r>
          </a:p>
          <a:p>
            <a:r>
              <a:rPr lang="en-US" dirty="0" smtClean="0"/>
              <a:t>Print out weather map and 12 hour forecast and with your sailing directions</a:t>
            </a:r>
          </a:p>
          <a:p>
            <a:r>
              <a:rPr lang="en-US" dirty="0" smtClean="0"/>
              <a:t>Meet with watch captains.</a:t>
            </a:r>
          </a:p>
          <a:p>
            <a:r>
              <a:rPr lang="en-US" dirty="0" smtClean="0"/>
              <a:t>Brief watch</a:t>
            </a:r>
          </a:p>
          <a:p>
            <a:pPr lvl="1"/>
            <a:r>
              <a:rPr lang="en-US" dirty="0" smtClean="0"/>
              <a:t>detailed 12 hour forecast</a:t>
            </a:r>
          </a:p>
          <a:p>
            <a:pPr lvl="1"/>
            <a:r>
              <a:rPr lang="en-US" dirty="0" smtClean="0"/>
              <a:t>sailor’s description of the plan</a:t>
            </a:r>
          </a:p>
          <a:p>
            <a:pPr lvl="1"/>
            <a:r>
              <a:rPr lang="en-US" dirty="0" smtClean="0"/>
              <a:t>Competitors locations and tactics</a:t>
            </a:r>
          </a:p>
          <a:p>
            <a:pPr lvl="1"/>
            <a:r>
              <a:rPr lang="en-US" dirty="0" smtClean="0"/>
              <a:t>What to watch for </a:t>
            </a:r>
          </a:p>
          <a:p>
            <a:r>
              <a:rPr lang="en-US" dirty="0" smtClean="0"/>
              <a:t>Snack, nap, and repeat in an hour.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Career Tips: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Keep your day job.</a:t>
            </a:r>
          </a:p>
          <a:p>
            <a:r>
              <a:rPr lang="en-US" dirty="0" smtClean="0"/>
              <a:t>Prepare, prepare, prepare.</a:t>
            </a:r>
          </a:p>
          <a:p>
            <a:r>
              <a:rPr lang="en-US" dirty="0" smtClean="0"/>
              <a:t>Be rock-solid on the basics</a:t>
            </a:r>
          </a:p>
          <a:p>
            <a:pPr lvl="1"/>
            <a:r>
              <a:rPr lang="en-US" dirty="0" smtClean="0"/>
              <a:t>Marks, rocks, SI’s, electronics, etc.</a:t>
            </a:r>
          </a:p>
          <a:p>
            <a:r>
              <a:rPr lang="en-US" dirty="0" smtClean="0"/>
              <a:t>Check as many “boxes” as you can:</a:t>
            </a:r>
          </a:p>
          <a:p>
            <a:pPr lvl="1"/>
            <a:r>
              <a:rPr lang="en-US" dirty="0" smtClean="0"/>
              <a:t>Electronics, IT, electrical</a:t>
            </a:r>
          </a:p>
          <a:p>
            <a:pPr lvl="1"/>
            <a:r>
              <a:rPr lang="en-US" dirty="0" smtClean="0"/>
              <a:t>Diesel mechanics</a:t>
            </a:r>
          </a:p>
          <a:p>
            <a:pPr lvl="1"/>
            <a:r>
              <a:rPr lang="en-US" dirty="0" smtClean="0"/>
              <a:t>Hydraulics</a:t>
            </a:r>
          </a:p>
          <a:p>
            <a:pPr lvl="1"/>
            <a:r>
              <a:rPr lang="en-US" dirty="0" smtClean="0"/>
              <a:t>Medical</a:t>
            </a:r>
          </a:p>
          <a:p>
            <a:pPr lvl="1"/>
            <a:r>
              <a:rPr lang="en-US" dirty="0" smtClean="0"/>
              <a:t>(boatbuilding, rigging, </a:t>
            </a:r>
            <a:r>
              <a:rPr lang="en-US" dirty="0" err="1" smtClean="0"/>
              <a:t>sailmaking</a:t>
            </a:r>
            <a:r>
              <a:rPr lang="en-US" dirty="0" smtClean="0"/>
              <a:t>, provisioning, media)</a:t>
            </a:r>
          </a:p>
          <a:p>
            <a:r>
              <a:rPr lang="en-US" dirty="0" smtClean="0"/>
              <a:t>Don’t assume that the right answer is complicated or subtle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Finally, my father’s advice for all offshore sailors: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your head warm</a:t>
            </a:r>
          </a:p>
          <a:p>
            <a:r>
              <a:rPr lang="en-US" dirty="0" smtClean="0"/>
              <a:t>Keep your feet dry</a:t>
            </a:r>
          </a:p>
          <a:p>
            <a:r>
              <a:rPr lang="en-US" dirty="0" smtClean="0"/>
              <a:t>Keep your eyes open</a:t>
            </a:r>
          </a:p>
          <a:p>
            <a:r>
              <a:rPr lang="en-US" dirty="0" smtClean="0"/>
              <a:t>Keep your mouth shut</a:t>
            </a:r>
          </a:p>
          <a:p>
            <a:pPr marL="118872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Exotic Professional Long Term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r>
              <a:rPr lang="en-US" dirty="0" smtClean="0"/>
              <a:t>Retrieve </a:t>
            </a:r>
            <a:r>
              <a:rPr lang="en-US" dirty="0" smtClean="0"/>
              <a:t>11 </a:t>
            </a:r>
            <a:r>
              <a:rPr lang="en-US" dirty="0" smtClean="0"/>
              <a:t>years of weather for the </a:t>
            </a:r>
            <a:r>
              <a:rPr lang="en-US" dirty="0" smtClean="0"/>
              <a:t>11 days</a:t>
            </a:r>
            <a:r>
              <a:rPr lang="en-US" dirty="0" smtClean="0"/>
              <a:t> </a:t>
            </a:r>
            <a:r>
              <a:rPr lang="en-US" dirty="0" smtClean="0"/>
              <a:t>surrounding the calendar date of the start.  Typically </a:t>
            </a:r>
            <a:r>
              <a:rPr lang="en-US" dirty="0" smtClean="0"/>
              <a:t>GFS OH files.</a:t>
            </a:r>
            <a:endParaRPr lang="en-US" dirty="0" smtClean="0"/>
          </a:p>
          <a:p>
            <a:r>
              <a:rPr lang="en-US" dirty="0" smtClean="0"/>
              <a:t>Run </a:t>
            </a:r>
            <a:r>
              <a:rPr lang="en-US" dirty="0" smtClean="0"/>
              <a:t>121 </a:t>
            </a:r>
            <a:r>
              <a:rPr lang="en-US" dirty="0" smtClean="0"/>
              <a:t>routes (</a:t>
            </a:r>
            <a:r>
              <a:rPr lang="en-US" dirty="0" smtClean="0"/>
              <a:t>11x11) </a:t>
            </a:r>
            <a:r>
              <a:rPr lang="en-US" dirty="0" smtClean="0"/>
              <a:t>for your boat and for each configuration being considered.</a:t>
            </a:r>
          </a:p>
          <a:p>
            <a:pPr lvl="1"/>
            <a:r>
              <a:rPr lang="en-US" dirty="0" smtClean="0"/>
              <a:t>Typically use ORR </a:t>
            </a:r>
            <a:r>
              <a:rPr lang="en-US" dirty="0" err="1" smtClean="0"/>
              <a:t>vpp’s</a:t>
            </a:r>
            <a:r>
              <a:rPr lang="en-US" dirty="0" smtClean="0"/>
              <a:t> or designer </a:t>
            </a:r>
            <a:r>
              <a:rPr lang="en-US" dirty="0" err="1" smtClean="0"/>
              <a:t>vpp’s</a:t>
            </a:r>
            <a:r>
              <a:rPr lang="en-US" dirty="0" smtClean="0"/>
              <a:t>, but same source for each configuration.  ORR </a:t>
            </a:r>
            <a:r>
              <a:rPr lang="en-US" dirty="0" err="1" smtClean="0"/>
              <a:t>vpp’s</a:t>
            </a:r>
            <a:r>
              <a:rPr lang="en-US" dirty="0" smtClean="0"/>
              <a:t> are very good for this.</a:t>
            </a:r>
          </a:p>
          <a:p>
            <a:r>
              <a:rPr lang="en-US" dirty="0" smtClean="0"/>
              <a:t>Analyze results</a:t>
            </a:r>
          </a:p>
          <a:p>
            <a:pPr lvl="1"/>
            <a:r>
              <a:rPr lang="en-US" dirty="0" smtClean="0"/>
              <a:t>% wind angles, % wind speeds</a:t>
            </a:r>
          </a:p>
          <a:p>
            <a:pPr lvl="1"/>
            <a:r>
              <a:rPr lang="en-US" dirty="0" smtClean="0"/>
              <a:t>Compare different boat configurations to see % of races each boat wins</a:t>
            </a:r>
          </a:p>
          <a:p>
            <a:pPr lvl="1"/>
            <a:r>
              <a:rPr lang="en-US" dirty="0" smtClean="0"/>
              <a:t>For your race boat, calculate and plot all tracks on a single “highway” plot, important, study, inspect and understand outliers.</a:t>
            </a:r>
          </a:p>
          <a:p>
            <a:pPr lvl="1"/>
            <a:r>
              <a:rPr lang="en-US" dirty="0" smtClean="0"/>
              <a:t>Tinker.  Interesting questions emerge.</a:t>
            </a:r>
            <a:endParaRPr lang="en-US" dirty="0" smtClean="0"/>
          </a:p>
          <a:p>
            <a:r>
              <a:rPr lang="en-US" dirty="0" smtClean="0"/>
              <a:t>Develop polars for boat using logged data during races, if the logged data exists and if the configuration is relevant.</a:t>
            </a:r>
          </a:p>
          <a:p>
            <a:pPr lvl="1"/>
            <a:r>
              <a:rPr lang="en-US" dirty="0" smtClean="0"/>
              <a:t>“Nav” polars must be achievable, including sail changes, average helmsmen, etc.</a:t>
            </a:r>
          </a:p>
          <a:p>
            <a:pPr lvl="1"/>
            <a:r>
              <a:rPr lang="en-US" dirty="0" smtClean="0"/>
              <a:t>Volvo example.  Polars for competitors for VOR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Performance Polars only change with a crew meeting.</a:t>
            </a: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Navigate notable previous tracks in their weather with their polars and compare to actual track and decisions.   Drag the skipper through the most expensive decisions.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tan\Pictures\groupama\IMG00035-20090326-1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95250"/>
            <a:ext cx="9017000" cy="676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Pre-race preparation at home.</a:t>
            </a:r>
            <a:br>
              <a:rPr lang="en-US" dirty="0" smtClean="0"/>
            </a:br>
            <a:r>
              <a:rPr lang="en-US" dirty="0" smtClean="0"/>
              <a:t>Basic items.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r>
              <a:rPr lang="en-US" dirty="0" smtClean="0"/>
              <a:t>Paper charts for: start, finish, overall course, and other important corners.  Highlight them with hazards, notes, conventional tracks, marks, bearings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Typically 10-12</a:t>
            </a:r>
          </a:p>
          <a:p>
            <a:pPr lvl="1"/>
            <a:r>
              <a:rPr lang="en-US" dirty="0" smtClean="0"/>
              <a:t>Keep the small scale chart with notes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Memorize hazards on chart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Electronic charts.</a:t>
            </a:r>
          </a:p>
          <a:p>
            <a:r>
              <a:rPr lang="en-US" dirty="0" smtClean="0"/>
              <a:t>Polars for boat, ORR and designer versions.  “Nav” polars must be achievable on average.  Not “targets”.</a:t>
            </a:r>
          </a:p>
          <a:p>
            <a:r>
              <a:rPr lang="en-US" dirty="0" smtClean="0"/>
              <a:t>Laminate target table, multiple copies</a:t>
            </a:r>
          </a:p>
          <a:p>
            <a:r>
              <a:rPr lang="en-US" dirty="0" smtClean="0"/>
              <a:t>Laminate sail chart, multiple copies</a:t>
            </a:r>
          </a:p>
          <a:p>
            <a:r>
              <a:rPr lang="en-US" dirty="0" smtClean="0"/>
              <a:t>Laminate SI’s, NOR’s, chart </a:t>
            </a:r>
            <a:r>
              <a:rPr lang="en-US" dirty="0" smtClean="0"/>
              <a:t>fragments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Laminate navigator’s daily schedule, weather downloads, </a:t>
            </a:r>
            <a:r>
              <a:rPr lang="en-US" dirty="0" err="1" smtClean="0"/>
              <a:t>rollcalls</a:t>
            </a:r>
            <a:r>
              <a:rPr lang="en-US" dirty="0" smtClean="0"/>
              <a:t>, watch changes, fleet analysis, etc.</a:t>
            </a:r>
          </a:p>
          <a:p>
            <a:r>
              <a:rPr lang="en-US" dirty="0" smtClean="0"/>
              <a:t>Documentation and configuration information </a:t>
            </a:r>
            <a:r>
              <a:rPr lang="en-US" dirty="0" smtClean="0"/>
              <a:t>for important </a:t>
            </a:r>
            <a:r>
              <a:rPr lang="en-US" dirty="0" smtClean="0"/>
              <a:t>electronics,  </a:t>
            </a:r>
            <a:r>
              <a:rPr lang="en-US" dirty="0" smtClean="0"/>
              <a:t>and instrumentation on memory stick.</a:t>
            </a:r>
          </a:p>
          <a:p>
            <a:r>
              <a:rPr lang="en-US" dirty="0" smtClean="0"/>
              <a:t>Select weather </a:t>
            </a:r>
            <a:r>
              <a:rPr lang="en-US" dirty="0" smtClean="0"/>
              <a:t>consultant(s) </a:t>
            </a:r>
            <a:r>
              <a:rPr lang="en-US" dirty="0" smtClean="0"/>
              <a:t>and start discussions</a:t>
            </a:r>
            <a:r>
              <a:rPr lang="en-US" dirty="0" smtClean="0"/>
              <a:t>.  Don’t ask met guys about routing.</a:t>
            </a:r>
            <a:endParaRPr lang="en-US" dirty="0" smtClean="0"/>
          </a:p>
          <a:p>
            <a:r>
              <a:rPr lang="en-US" dirty="0" smtClean="0"/>
              <a:t>Read accounts of previous races but don’t dwell on racing in a previous race.</a:t>
            </a:r>
          </a:p>
          <a:p>
            <a:r>
              <a:rPr lang="en-US" dirty="0" smtClean="0"/>
              <a:t>Talk to experienced navigators, ideally in person.  What are key decisions and when?  They will answer, so must you.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12" cy="5333988"/>
        </p:xfrm>
        <a:graphic>
          <a:graphicData uri="http://schemas.openxmlformats.org/drawingml/2006/table">
            <a:tbl>
              <a:tblPr/>
              <a:tblGrid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357188"/>
                <a:gridCol w="571500"/>
              </a:tblGrid>
              <a:tr h="16163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Boatspeed with colours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VPP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J2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J4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R1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R2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R3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A0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A3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A4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A6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Freeform 4"/>
          <p:cNvSpPr>
            <a:spLocks/>
          </p:cNvSpPr>
          <p:nvPr/>
        </p:nvSpPr>
        <p:spPr bwMode="auto">
          <a:xfrm>
            <a:off x="3810000" y="2590800"/>
            <a:ext cx="5181600" cy="1076325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88" y="84"/>
              </a:cxn>
              <a:cxn ang="0">
                <a:pos x="285" y="53"/>
              </a:cxn>
              <a:cxn ang="0">
                <a:pos x="443" y="19"/>
              </a:cxn>
              <a:cxn ang="0">
                <a:pos x="534" y="3"/>
              </a:cxn>
            </a:cxnLst>
            <a:rect l="0" t="0" r="r" b="b"/>
            <a:pathLst>
              <a:path w="534" h="104">
                <a:moveTo>
                  <a:pt x="0" y="104"/>
                </a:moveTo>
                <a:cubicBezTo>
                  <a:pt x="20" y="98"/>
                  <a:pt x="41" y="92"/>
                  <a:pt x="88" y="84"/>
                </a:cubicBezTo>
                <a:cubicBezTo>
                  <a:pt x="135" y="76"/>
                  <a:pt x="226" y="64"/>
                  <a:pt x="285" y="53"/>
                </a:cubicBezTo>
                <a:cubicBezTo>
                  <a:pt x="344" y="42"/>
                  <a:pt x="402" y="27"/>
                  <a:pt x="443" y="19"/>
                </a:cubicBezTo>
                <a:cubicBezTo>
                  <a:pt x="484" y="11"/>
                  <a:pt x="520" y="0"/>
                  <a:pt x="534" y="3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" name="Freeform 5"/>
          <p:cNvSpPr>
            <a:spLocks/>
          </p:cNvSpPr>
          <p:nvPr/>
        </p:nvSpPr>
        <p:spPr bwMode="auto">
          <a:xfrm>
            <a:off x="3838575" y="1971675"/>
            <a:ext cx="2638425" cy="2562225"/>
          </a:xfrm>
          <a:custGeom>
            <a:avLst/>
            <a:gdLst/>
            <a:ahLst/>
            <a:cxnLst>
              <a:cxn ang="0">
                <a:pos x="257" y="260"/>
              </a:cxn>
              <a:cxn ang="0">
                <a:pos x="220" y="173"/>
              </a:cxn>
              <a:cxn ang="0">
                <a:pos x="95" y="119"/>
              </a:cxn>
              <a:cxn ang="0">
                <a:pos x="6" y="0"/>
              </a:cxn>
            </a:cxnLst>
            <a:rect l="0" t="0" r="r" b="b"/>
            <a:pathLst>
              <a:path w="257" h="260">
                <a:moveTo>
                  <a:pt x="257" y="260"/>
                </a:moveTo>
                <a:cubicBezTo>
                  <a:pt x="252" y="228"/>
                  <a:pt x="247" y="196"/>
                  <a:pt x="220" y="173"/>
                </a:cubicBezTo>
                <a:cubicBezTo>
                  <a:pt x="193" y="150"/>
                  <a:pt x="131" y="148"/>
                  <a:pt x="95" y="119"/>
                </a:cubicBezTo>
                <a:cubicBezTo>
                  <a:pt x="59" y="90"/>
                  <a:pt x="0" y="0"/>
                  <a:pt x="6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77000" y="4533900"/>
            <a:ext cx="1009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Full Daggerboard</a:t>
            </a:r>
          </a:p>
          <a:p>
            <a:pPr algn="l" rtl="0">
              <a:defRPr sz="1000"/>
            </a:pPr>
            <a:endParaRPr lang="en-US" sz="10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82000" y="2752725"/>
            <a:ext cx="533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Aft Tank</a:t>
            </a:r>
          </a:p>
          <a:p>
            <a:pPr algn="l" rtl="0">
              <a:defRPr sz="1000"/>
            </a:pPr>
            <a:endParaRPr lang="en-US" sz="10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62400" y="3362325"/>
            <a:ext cx="609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Vs&gt;15kts</a:t>
            </a:r>
          </a:p>
          <a:p>
            <a:pPr algn="l" rtl="0">
              <a:defRPr sz="1000"/>
            </a:pPr>
            <a:endParaRPr lang="en-US" sz="10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77000" y="2914650"/>
            <a:ext cx="7143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Vs&gt;17.5kts</a:t>
            </a:r>
          </a:p>
          <a:p>
            <a:pPr algn="l" rtl="0">
              <a:defRPr sz="1000"/>
            </a:pPr>
            <a:endParaRPr lang="en-US" sz="10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534400" y="2428875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Vs&gt;18kts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77000" y="4695825"/>
            <a:ext cx="1028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Full DB AWA&lt;45</a:t>
            </a:r>
          </a:p>
          <a:p>
            <a:pPr algn="l" rtl="0">
              <a:defRPr sz="1000"/>
            </a:pPr>
            <a:r>
              <a:rPr lang="en-US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No DB AWA&gt;50</a:t>
            </a:r>
          </a:p>
          <a:p>
            <a:pPr algn="l" rtl="0">
              <a:defRPr sz="1000"/>
            </a:pPr>
            <a:endParaRPr lang="en-US" sz="10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52600" y="1143000"/>
          <a:ext cx="6019800" cy="5010148"/>
        </p:xfrm>
        <a:graphic>
          <a:graphicData uri="http://schemas.openxmlformats.org/drawingml/2006/table">
            <a:tbl>
              <a:tblPr/>
              <a:tblGrid>
                <a:gridCol w="1203960"/>
                <a:gridCol w="1203960"/>
                <a:gridCol w="1203960"/>
                <a:gridCol w="1203960"/>
                <a:gridCol w="1203960"/>
              </a:tblGrid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TWS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BS UW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TWA UW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BS DW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TWA DW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8.1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8.6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8.9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9.4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19.1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23.7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16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Navigator’s Kit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r>
              <a:rPr lang="en-US" dirty="0" smtClean="0"/>
              <a:t>Light spectra cord</a:t>
            </a:r>
          </a:p>
          <a:p>
            <a:r>
              <a:rPr lang="en-US" dirty="0" smtClean="0"/>
              <a:t>Self-adhesive </a:t>
            </a:r>
            <a:r>
              <a:rPr lang="en-US" dirty="0" err="1" smtClean="0"/>
              <a:t>velcro</a:t>
            </a:r>
            <a:endParaRPr lang="en-US" dirty="0" smtClean="0"/>
          </a:p>
          <a:p>
            <a:r>
              <a:rPr lang="en-US" dirty="0" err="1" smtClean="0"/>
              <a:t>Usb</a:t>
            </a:r>
            <a:r>
              <a:rPr lang="en-US" dirty="0" smtClean="0"/>
              <a:t> memory sticks</a:t>
            </a:r>
          </a:p>
          <a:p>
            <a:r>
              <a:rPr lang="en-US" dirty="0" smtClean="0"/>
              <a:t>Submersible headlamp and spare batteries (red option preferred)  </a:t>
            </a:r>
          </a:p>
          <a:p>
            <a:r>
              <a:rPr lang="en-US" dirty="0" smtClean="0"/>
              <a:t>Mini DVM</a:t>
            </a:r>
          </a:p>
          <a:p>
            <a:r>
              <a:rPr lang="en-US" dirty="0" smtClean="0"/>
              <a:t>Rigging tape</a:t>
            </a:r>
          </a:p>
          <a:p>
            <a:r>
              <a:rPr lang="en-US" dirty="0" smtClean="0"/>
              <a:t>Multi-miniature screwdriver tool</a:t>
            </a:r>
          </a:p>
          <a:p>
            <a:r>
              <a:rPr lang="en-US" dirty="0" smtClean="0"/>
              <a:t>Multi-tool, e.g. Leatherman</a:t>
            </a:r>
          </a:p>
          <a:p>
            <a:r>
              <a:rPr lang="en-US" dirty="0" smtClean="0"/>
              <a:t>Small wire ties</a:t>
            </a:r>
          </a:p>
          <a:p>
            <a:r>
              <a:rPr lang="en-US" dirty="0" smtClean="0"/>
              <a:t>Small magnifying glass</a:t>
            </a:r>
          </a:p>
          <a:p>
            <a:r>
              <a:rPr lang="en-US" dirty="0" smtClean="0"/>
              <a:t>Zip lock bags</a:t>
            </a:r>
          </a:p>
          <a:p>
            <a:r>
              <a:rPr lang="en-US" dirty="0" smtClean="0"/>
              <a:t>Handheld </a:t>
            </a:r>
            <a:r>
              <a:rPr lang="en-US" dirty="0" err="1" smtClean="0"/>
              <a:t>gps</a:t>
            </a:r>
            <a:r>
              <a:rPr lang="en-US" dirty="0" smtClean="0"/>
              <a:t> with USB cable</a:t>
            </a:r>
            <a:endParaRPr lang="en-US" dirty="0" smtClean="0"/>
          </a:p>
          <a:p>
            <a:r>
              <a:rPr lang="en-US" dirty="0" err="1" smtClean="0"/>
              <a:t>handbearing</a:t>
            </a:r>
            <a:r>
              <a:rPr lang="en-US" dirty="0" smtClean="0"/>
              <a:t> </a:t>
            </a:r>
            <a:r>
              <a:rPr lang="en-US" dirty="0" smtClean="0"/>
              <a:t>compass</a:t>
            </a:r>
            <a:endParaRPr lang="en-US" dirty="0" smtClean="0"/>
          </a:p>
          <a:p>
            <a:r>
              <a:rPr lang="en-US" dirty="0" smtClean="0"/>
              <a:t>Light plastic micrometer drum sextant for Transoceanic </a:t>
            </a:r>
            <a:r>
              <a:rPr lang="en-US" dirty="0" smtClean="0"/>
              <a:t>races</a:t>
            </a:r>
            <a:endParaRPr lang="en-US" dirty="0" smtClean="0"/>
          </a:p>
          <a:p>
            <a:r>
              <a:rPr lang="en-US" dirty="0" smtClean="0"/>
              <a:t>Roll of paper towels</a:t>
            </a:r>
          </a:p>
          <a:p>
            <a:r>
              <a:rPr lang="en-US" dirty="0" smtClean="0"/>
              <a:t>Backpacking  towel (synthetic)</a:t>
            </a:r>
          </a:p>
          <a:p>
            <a:r>
              <a:rPr lang="en-US" dirty="0" smtClean="0"/>
              <a:t>Sharpies</a:t>
            </a:r>
          </a:p>
          <a:p>
            <a:r>
              <a:rPr lang="en-US" dirty="0" smtClean="0"/>
              <a:t>pencils</a:t>
            </a:r>
            <a:endParaRPr lang="en-US" dirty="0" smtClean="0"/>
          </a:p>
          <a:p>
            <a:r>
              <a:rPr lang="en-US" dirty="0" smtClean="0"/>
              <a:t>Printed SI’s and NOR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err="1" smtClean="0"/>
              <a:t>Wetnote</a:t>
            </a:r>
            <a:r>
              <a:rPr lang="en-US" dirty="0" smtClean="0"/>
              <a:t> notebook</a:t>
            </a:r>
          </a:p>
          <a:p>
            <a:r>
              <a:rPr lang="en-US" dirty="0" smtClean="0"/>
              <a:t>RRS</a:t>
            </a:r>
            <a:endParaRPr lang="en-US" dirty="0" smtClean="0"/>
          </a:p>
          <a:p>
            <a:r>
              <a:rPr lang="en-US" dirty="0" smtClean="0"/>
              <a:t>OSR’s</a:t>
            </a:r>
          </a:p>
          <a:p>
            <a:r>
              <a:rPr lang="en-US" dirty="0" smtClean="0"/>
              <a:t>Protest forms</a:t>
            </a:r>
          </a:p>
          <a:p>
            <a:r>
              <a:rPr lang="en-US" dirty="0" smtClean="0"/>
              <a:t>Yellow and Red flags</a:t>
            </a:r>
          </a:p>
          <a:p>
            <a:r>
              <a:rPr lang="en-US" dirty="0" smtClean="0"/>
              <a:t>Calculator</a:t>
            </a:r>
            <a:endParaRPr lang="en-US" dirty="0"/>
          </a:p>
          <a:p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Boat Kit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Binoculars with compass</a:t>
            </a:r>
          </a:p>
          <a:p>
            <a:r>
              <a:rPr lang="en-US" dirty="0" smtClean="0"/>
              <a:t>HH VHF with </a:t>
            </a:r>
            <a:r>
              <a:rPr lang="en-US" dirty="0" err="1" smtClean="0"/>
              <a:t>speakermic</a:t>
            </a:r>
            <a:endParaRPr lang="en-US" dirty="0" smtClean="0"/>
          </a:p>
          <a:p>
            <a:r>
              <a:rPr lang="en-US" dirty="0" smtClean="0"/>
              <a:t>Dividers and triangles</a:t>
            </a:r>
          </a:p>
          <a:p>
            <a:r>
              <a:rPr lang="en-US" dirty="0" smtClean="0"/>
              <a:t>Gray plastic sextant for transoceanic</a:t>
            </a:r>
          </a:p>
          <a:p>
            <a:r>
              <a:rPr lang="en-US" dirty="0" smtClean="0"/>
              <a:t>Sparky kit</a:t>
            </a:r>
          </a:p>
          <a:p>
            <a:r>
              <a:rPr lang="en-US" dirty="0" smtClean="0"/>
              <a:t>Backup CD’s </a:t>
            </a:r>
            <a:r>
              <a:rPr lang="en-US" dirty="0" err="1" smtClean="0"/>
              <a:t>sw</a:t>
            </a:r>
            <a:r>
              <a:rPr lang="en-US" dirty="0" smtClean="0"/>
              <a:t>, charts</a:t>
            </a:r>
          </a:p>
          <a:p>
            <a:r>
              <a:rPr lang="en-US" dirty="0" smtClean="0"/>
              <a:t>Mirrored HD</a:t>
            </a:r>
          </a:p>
          <a:p>
            <a:r>
              <a:rPr lang="en-US" dirty="0" smtClean="0"/>
              <a:t>Yellow, Red flags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tan\Pictures\groupama\IMG00003-20090323-1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4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319</TotalTime>
  <Words>2203</Words>
  <Application>Microsoft Office PowerPoint</Application>
  <PresentationFormat>On-screen Show (4:3)</PresentationFormat>
  <Paragraphs>1078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Corbel</vt:lpstr>
      <vt:lpstr>Wingdings</vt:lpstr>
      <vt:lpstr>Wingdings 2</vt:lpstr>
      <vt:lpstr>Wingdings 3</vt:lpstr>
      <vt:lpstr>Module</vt:lpstr>
      <vt:lpstr>Navigator Preparation for an Ocean Race</vt:lpstr>
      <vt:lpstr>Preparation Assumptions and Background </vt:lpstr>
      <vt:lpstr>Exotic Professional Long Term Preparation</vt:lpstr>
      <vt:lpstr>PowerPoint Presentation</vt:lpstr>
      <vt:lpstr>Pre-race preparation at home. Basic items.</vt:lpstr>
      <vt:lpstr>PowerPoint Presentation</vt:lpstr>
      <vt:lpstr>PowerPoint Presentation</vt:lpstr>
      <vt:lpstr>The Navigator’s Kit </vt:lpstr>
      <vt:lpstr>PowerPoint Presentation</vt:lpstr>
      <vt:lpstr>The week before the start </vt:lpstr>
      <vt:lpstr>PowerPoint Presentation</vt:lpstr>
      <vt:lpstr>Week before the Start </vt:lpstr>
      <vt:lpstr>PowerPoint Presentation</vt:lpstr>
      <vt:lpstr>More in the week before the start</vt:lpstr>
      <vt:lpstr>Still more in the week before the start </vt:lpstr>
      <vt:lpstr>PowerPoint Presentation</vt:lpstr>
      <vt:lpstr>In the week before the start, if you are the onboard sparky.</vt:lpstr>
      <vt:lpstr>Spares if you’re the sparky</vt:lpstr>
      <vt:lpstr>PowerPoint Presentation</vt:lpstr>
      <vt:lpstr>Morning of the Start</vt:lpstr>
      <vt:lpstr>Periodic ritual offshore</vt:lpstr>
      <vt:lpstr>Navigation Career Tips: </vt:lpstr>
      <vt:lpstr>Finally, my father’s advice for all offshore sailors: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 Honey</dc:creator>
  <cp:lastModifiedBy>Stan</cp:lastModifiedBy>
  <cp:revision>38</cp:revision>
  <dcterms:created xsi:type="dcterms:W3CDTF">2011-10-12T02:47:26Z</dcterms:created>
  <dcterms:modified xsi:type="dcterms:W3CDTF">2016-10-13T00:28:22Z</dcterms:modified>
</cp:coreProperties>
</file>